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  <p:sldMasterId id="2147483659" r:id="rId2"/>
    <p:sldMasterId id="2147483664" r:id="rId3"/>
    <p:sldMasterId id="2147483674" r:id="rId4"/>
  </p:sldMasterIdLst>
  <p:notesMasterIdLst>
    <p:notesMasterId r:id="rId23"/>
  </p:notesMasterIdLst>
  <p:handoutMasterIdLst>
    <p:handoutMasterId r:id="rId24"/>
  </p:handoutMasterIdLst>
  <p:sldIdLst>
    <p:sldId id="274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72" r:id="rId17"/>
    <p:sldId id="273" r:id="rId18"/>
    <p:sldId id="268" r:id="rId19"/>
    <p:sldId id="269" r:id="rId20"/>
    <p:sldId id="270" r:id="rId21"/>
    <p:sldId id="271" r:id="rId2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76">
          <p15:clr>
            <a:srgbClr val="A4A3A4"/>
          </p15:clr>
        </p15:guide>
        <p15:guide id="2" pos="56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126" y="702"/>
      </p:cViewPr>
      <p:guideLst>
        <p:guide orient="horz" pos="676"/>
        <p:guide pos="5668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83" d="100"/>
          <a:sy n="83" d="100"/>
        </p:scale>
        <p:origin x="201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350545-E260-4F41-A803-5BF85CFE96EA}" type="datetimeFigureOut">
              <a:rPr lang="en-US" smtClean="0"/>
              <a:t>4/5/2017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BD68D1-0A4A-364F-B3D1-97755523C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0469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FCAFC9-2F5E-7849-9A3C-3E3602566C83}" type="datetimeFigureOut">
              <a:rPr lang="en-US" smtClean="0"/>
              <a:t>4/5/2017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359D8E-2A04-7648-BB99-EC53D25710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7327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7481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359D8E-2A04-7648-BB99-EC53D257100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927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00" dirty="0" smtClean="0"/>
              <a:t>Other:</a:t>
            </a:r>
          </a:p>
          <a:p>
            <a:endParaRPr lang="en-US" sz="1000" dirty="0" smtClean="0"/>
          </a:p>
          <a:p>
            <a:r>
              <a:rPr lang="en-US" sz="1000" dirty="0" smtClean="0"/>
              <a:t>Corner of Hwy 33 and </a:t>
            </a:r>
            <a:r>
              <a:rPr lang="en-US" sz="1000" dirty="0" err="1" smtClean="0"/>
              <a:t>Int</a:t>
            </a:r>
            <a:r>
              <a:rPr lang="en-US" sz="1000" dirty="0" smtClean="0"/>
              <a:t> 35 </a:t>
            </a:r>
            <a:r>
              <a:rPr lang="en-US" sz="1000" dirty="0" err="1" smtClean="0"/>
              <a:t>Cloquet</a:t>
            </a:r>
            <a:r>
              <a:rPr lang="en-US" sz="1000" dirty="0" smtClean="0"/>
              <a:t> property that our Family owns that</a:t>
            </a:r>
          </a:p>
          <a:p>
            <a:r>
              <a:rPr lang="en-US" sz="1000" dirty="0" smtClean="0"/>
              <a:t>total road deterioration</a:t>
            </a:r>
          </a:p>
          <a:p>
            <a:r>
              <a:rPr lang="en-US" sz="1000" dirty="0" smtClean="0"/>
              <a:t>Conditions of roads during and after inclement/snowy/icy weather.</a:t>
            </a:r>
          </a:p>
          <a:p>
            <a:r>
              <a:rPr lang="en-US" sz="1000" dirty="0" smtClean="0"/>
              <a:t>unsightly abandoned-buildings, delayed-removal.</a:t>
            </a:r>
          </a:p>
          <a:p>
            <a:r>
              <a:rPr lang="en-US" sz="1000" dirty="0" smtClean="0"/>
              <a:t>Signage in advance to notify ramp closure</a:t>
            </a:r>
          </a:p>
          <a:p>
            <a:r>
              <a:rPr lang="en-US" sz="1000" dirty="0" smtClean="0"/>
              <a:t>Offering Energy Savings</a:t>
            </a:r>
          </a:p>
          <a:p>
            <a:r>
              <a:rPr lang="en-US" sz="1000" dirty="0" smtClean="0"/>
              <a:t>quarter line change in </a:t>
            </a:r>
            <a:r>
              <a:rPr lang="en-US" sz="1000" dirty="0" err="1" smtClean="0"/>
              <a:t>douglas</a:t>
            </a:r>
            <a:r>
              <a:rPr lang="en-US" sz="1000" dirty="0" smtClean="0"/>
              <a:t> county </a:t>
            </a:r>
            <a:r>
              <a:rPr lang="en-US" sz="1000" dirty="0" err="1" smtClean="0"/>
              <a:t>mn</a:t>
            </a:r>
            <a:r>
              <a:rPr lang="en-US" sz="1000" dirty="0" smtClean="0"/>
              <a:t> in2001</a:t>
            </a:r>
          </a:p>
          <a:p>
            <a:r>
              <a:rPr lang="en-US" sz="1000" dirty="0" smtClean="0"/>
              <a:t>Looking for video on one of the cameras</a:t>
            </a:r>
          </a:p>
          <a:p>
            <a:r>
              <a:rPr lang="en-US" sz="1000" dirty="0" smtClean="0"/>
              <a:t>stolen license </a:t>
            </a:r>
            <a:r>
              <a:rPr lang="en-US" sz="1000" dirty="0" err="1" smtClean="0"/>
              <a:t>platet</a:t>
            </a:r>
            <a:endParaRPr lang="en-US" sz="1000" dirty="0" smtClean="0"/>
          </a:p>
          <a:p>
            <a:r>
              <a:rPr lang="en-US" sz="1000" dirty="0" smtClean="0"/>
              <a:t>vehicle compliance</a:t>
            </a:r>
          </a:p>
          <a:p>
            <a:r>
              <a:rPr lang="en-US" sz="1000" dirty="0" smtClean="0"/>
              <a:t>Dot inspector questions for commission</a:t>
            </a:r>
          </a:p>
          <a:p>
            <a:r>
              <a:rPr lang="en-US" sz="1000" dirty="0" smtClean="0"/>
              <a:t>Developer API</a:t>
            </a:r>
          </a:p>
          <a:p>
            <a:r>
              <a:rPr lang="en-US" sz="1000" dirty="0" smtClean="0"/>
              <a:t>site specific roadway restrictions</a:t>
            </a:r>
          </a:p>
          <a:p>
            <a:r>
              <a:rPr lang="en-US" sz="1000" dirty="0" err="1" smtClean="0"/>
              <a:t>Certifcation</a:t>
            </a:r>
            <a:endParaRPr lang="en-US" sz="1000" dirty="0" smtClean="0"/>
          </a:p>
          <a:p>
            <a:r>
              <a:rPr lang="en-US" sz="1000" dirty="0" smtClean="0"/>
              <a:t>Lack of proper plowing and treatment</a:t>
            </a:r>
          </a:p>
          <a:p>
            <a:r>
              <a:rPr lang="en-US" sz="1000" dirty="0" smtClean="0"/>
              <a:t>Intersection of 95 &amp; </a:t>
            </a:r>
            <a:r>
              <a:rPr lang="en-US" sz="1000" dirty="0" err="1" smtClean="0"/>
              <a:t>flink</a:t>
            </a:r>
            <a:r>
              <a:rPr lang="en-US" sz="1000" dirty="0" smtClean="0"/>
              <a:t> &amp; falcon Ave. speed limit by </a:t>
            </a:r>
            <a:r>
              <a:rPr lang="en-US" sz="1000" dirty="0" err="1" smtClean="0"/>
              <a:t>Wildridge</a:t>
            </a:r>
            <a:r>
              <a:rPr lang="en-US" sz="1000" dirty="0" smtClean="0"/>
              <a:t> development. Should be 40 mph. That doesn't happen until u get closer to 95. Too fast</a:t>
            </a:r>
          </a:p>
          <a:p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359D8E-2A04-7648-BB99-EC53D257100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8170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359D8E-2A04-7648-BB99-EC53D257100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1365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359D8E-2A04-7648-BB99-EC53D257100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8878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359D8E-2A04-7648-BB99-EC53D257100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9635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359D8E-2A04-7648-BB99-EC53D257100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259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56494" y="2494609"/>
            <a:ext cx="5661618" cy="1234730"/>
          </a:xfrm>
        </p:spPr>
        <p:txBody>
          <a:bodyPr anchor="b">
            <a:normAutofit/>
          </a:bodyPr>
          <a:lstStyle>
            <a:lvl1pPr marL="0" indent="0">
              <a:buNone/>
              <a:defRPr sz="3600" b="1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Add the title of your presentation here</a:t>
            </a:r>
            <a:endParaRPr lang="en-US" dirty="0"/>
          </a:p>
        </p:txBody>
      </p:sp>
      <p:sp>
        <p:nvSpPr>
          <p:cNvPr id="11" name="Subtitle 1"/>
          <p:cNvSpPr txBox="1">
            <a:spLocks/>
          </p:cNvSpPr>
          <p:nvPr userDrawn="1"/>
        </p:nvSpPr>
        <p:spPr>
          <a:xfrm>
            <a:off x="3389891" y="4862023"/>
            <a:ext cx="1050635" cy="1602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 smtClean="0">
                <a:solidFill>
                  <a:srgbClr val="FFFFFF"/>
                </a:solidFill>
                <a:latin typeface="Helvetica Neue"/>
                <a:cs typeface="Helvetica Neue"/>
              </a:rPr>
              <a:t>Powered by</a:t>
            </a:r>
            <a:endParaRPr lang="en-US" sz="800" dirty="0">
              <a:solidFill>
                <a:srgbClr val="FFFFFF"/>
              </a:solidFill>
              <a:latin typeface="Helvetica Neue"/>
              <a:cs typeface="Helvetica Neue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234247" y="4890626"/>
            <a:ext cx="1238059" cy="156843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258728" y="3729038"/>
            <a:ext cx="2938463" cy="385762"/>
          </a:xfrm>
        </p:spPr>
        <p:txBody>
          <a:bodyPr>
            <a:norm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112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44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115888" y="723900"/>
            <a:ext cx="3887787" cy="26193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51742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ty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pPr/>
              <a:t>‹#›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731729107"/>
              </p:ext>
            </p:extLst>
          </p:nvPr>
        </p:nvGraphicFramePr>
        <p:xfrm>
          <a:off x="204787" y="1052400"/>
          <a:ext cx="5953649" cy="2184875"/>
        </p:xfrm>
        <a:graphic>
          <a:graphicData uri="http://schemas.openxmlformats.org/drawingml/2006/table">
            <a:tbl>
              <a:tblPr firstRow="1" lastRow="1" bandRow="1">
                <a:tableStyleId>{1FECB4D8-DB02-4DC6-A0A2-4F2EBAE1DC90}</a:tableStyleId>
              </a:tblPr>
              <a:tblGrid>
                <a:gridCol w="4802370"/>
                <a:gridCol w="716414"/>
                <a:gridCol w="434865"/>
              </a:tblGrid>
              <a:tr h="312125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Answer Choices</a:t>
                      </a:r>
                      <a:endParaRPr lang="en-US" sz="11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Responses</a:t>
                      </a:r>
                      <a:endParaRPr lang="en-US" sz="11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</a:tr>
              <a:tr h="312125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Less than one year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10.00%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2125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 to 3 years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10.00%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2125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3 to 5 years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25.00%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25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2125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5 to 7 years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15.00%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2125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More than seven</a:t>
                      </a:r>
                      <a:r>
                        <a:rPr lang="en-US" sz="1050" baseline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years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40.00%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40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2125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Total</a:t>
                      </a:r>
                      <a:endParaRPr lang="en-US" sz="1050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100</a:t>
                      </a:r>
                      <a:endParaRPr lang="en-US" sz="1050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6666"/>
                    </a:solidFill>
                  </a:tcPr>
                </a:tc>
              </a:tr>
            </a:tbl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115888" y="723900"/>
            <a:ext cx="4478337" cy="26193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444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ponse Summar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93F9-7B30-274B-BFFF-492683631E49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211403" y="3639393"/>
            <a:ext cx="4576388" cy="350837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 smtClean="0"/>
              <a:t>Click to edit</a:t>
            </a:r>
            <a:endParaRPr lang="en-US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204788" y="2334751"/>
            <a:ext cx="8229600" cy="85725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204788" y="3032255"/>
            <a:ext cx="3859212" cy="280987"/>
          </a:xfrm>
        </p:spPr>
        <p:txBody>
          <a:bodyPr/>
          <a:lstStyle>
            <a:lvl2pPr marL="4763" indent="0">
              <a:buNone/>
              <a:defRPr sz="160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2pPr>
          </a:lstStyle>
          <a:p>
            <a:pPr lvl="1"/>
            <a:r>
              <a:rPr lang="en-US" dirty="0" smtClean="0"/>
              <a:t>Total Responses</a:t>
            </a:r>
            <a:endParaRPr lang="en-US" dirty="0"/>
          </a:p>
        </p:txBody>
      </p:sp>
      <p:sp>
        <p:nvSpPr>
          <p:cNvPr id="7" name="Text Placeholder 12"/>
          <p:cNvSpPr>
            <a:spLocks noGrp="1"/>
          </p:cNvSpPr>
          <p:nvPr>
            <p:ph type="body" sz="quarter" idx="18"/>
          </p:nvPr>
        </p:nvSpPr>
        <p:spPr>
          <a:xfrm>
            <a:off x="211403" y="4047840"/>
            <a:ext cx="4576388" cy="350837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 smtClean="0"/>
              <a:t>Click to edit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83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Logo Only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3141424"/>
            <a:ext cx="9144000" cy="899417"/>
          </a:xfrm>
          <a:solidFill>
            <a:schemeClr val="accent2"/>
          </a:solidFill>
        </p:spPr>
        <p:txBody>
          <a:bodyPr wrap="square" lIns="182880" tIns="91440" rIns="182880" bIns="91440" spcCol="0" anchor="ctr">
            <a:normAutofit/>
          </a:bodyPr>
          <a:lstStyle>
            <a:lvl1pPr algn="ctr">
              <a:lnSpc>
                <a:spcPct val="90000"/>
              </a:lnSpc>
              <a:defRPr sz="270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enter the slideshow title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4040840"/>
            <a:ext cx="9144000" cy="11026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1" y="4233663"/>
            <a:ext cx="4940300" cy="677297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750"/>
              </a:spcAft>
              <a:buNone/>
              <a:defRPr sz="1350" baseline="0"/>
            </a:lvl1pPr>
          </a:lstStyle>
          <a:p>
            <a:r>
              <a:rPr lang="en-US" sz="1350" dirty="0" err="1" smtClean="0"/>
              <a:t>Firstname</a:t>
            </a:r>
            <a:r>
              <a:rPr lang="en-US" sz="1350" dirty="0" smtClean="0"/>
              <a:t> </a:t>
            </a:r>
            <a:r>
              <a:rPr lang="en-US" sz="1350" dirty="0" err="1" smtClean="0"/>
              <a:t>Lastname</a:t>
            </a:r>
            <a:r>
              <a:rPr lang="en-US" sz="1350" dirty="0" smtClean="0"/>
              <a:t> | Job Title</a:t>
            </a:r>
          </a:p>
          <a:p>
            <a:r>
              <a:rPr lang="en-US" sz="1350" dirty="0" smtClean="0"/>
              <a:t>Date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7ED242C-24FB-43A0-BCB6-43756FC812F6}" type="datetime1">
              <a:rPr lang="en-US" smtClean="0">
                <a:solidFill>
                  <a:srgbClr val="000000"/>
                </a:solidFill>
              </a:rPr>
              <a:pPr/>
              <a:t>4/5/2017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4767262"/>
            <a:ext cx="4190735" cy="273844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8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637" y="1382223"/>
            <a:ext cx="5324726" cy="63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407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(Logo Only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3141424"/>
            <a:ext cx="9144000" cy="899417"/>
          </a:xfrm>
          <a:solidFill>
            <a:schemeClr val="accent1"/>
          </a:solidFill>
        </p:spPr>
        <p:txBody>
          <a:bodyPr wrap="square" lIns="182880" tIns="91440" rIns="182880" bIns="91440" spcCol="0" anchor="ctr">
            <a:normAutofit/>
          </a:bodyPr>
          <a:lstStyle>
            <a:lvl1pPr algn="ctr">
              <a:lnSpc>
                <a:spcPct val="90000"/>
              </a:lnSpc>
              <a:defRPr sz="27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enter the slideshow title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4040840"/>
            <a:ext cx="9144000" cy="1102660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1" y="4233663"/>
            <a:ext cx="4940300" cy="677297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750"/>
              </a:spcAft>
              <a:buNone/>
              <a:defRPr sz="1350" baseline="0"/>
            </a:lvl1pPr>
          </a:lstStyle>
          <a:p>
            <a:r>
              <a:rPr lang="en-US" sz="1350" dirty="0" err="1" smtClean="0"/>
              <a:t>Firstname</a:t>
            </a:r>
            <a:r>
              <a:rPr lang="en-US" sz="1350" dirty="0" smtClean="0"/>
              <a:t> </a:t>
            </a:r>
            <a:r>
              <a:rPr lang="en-US" sz="1350" dirty="0" err="1" smtClean="0"/>
              <a:t>Lastname</a:t>
            </a:r>
            <a:r>
              <a:rPr lang="en-US" sz="1350" dirty="0" smtClean="0"/>
              <a:t> | Job Title</a:t>
            </a:r>
          </a:p>
          <a:p>
            <a:r>
              <a:rPr lang="en-US" sz="1350" dirty="0" smtClean="0"/>
              <a:t>Date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7ED242C-24FB-43A0-BCB6-43756FC812F6}" type="datetime1">
              <a:rPr lang="en-US" smtClean="0">
                <a:solidFill>
                  <a:srgbClr val="000000"/>
                </a:solidFill>
              </a:rPr>
              <a:pPr/>
              <a:t>4/5/2017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4767262"/>
            <a:ext cx="4190735" cy="273844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4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639" y="1382223"/>
            <a:ext cx="5324723" cy="63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397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Photo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2608378"/>
            <a:ext cx="9144000" cy="971387"/>
          </a:xfrm>
          <a:solidFill>
            <a:schemeClr val="accent1"/>
          </a:solidFill>
        </p:spPr>
        <p:txBody>
          <a:bodyPr wrap="square" lIns="182880" tIns="91440" rIns="182880" bIns="91440" anchor="ctr">
            <a:normAutofit/>
          </a:bodyPr>
          <a:lstStyle>
            <a:lvl1pPr algn="ct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enter the slideshow title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3579765"/>
            <a:ext cx="9144000" cy="156373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1" y="3780903"/>
            <a:ext cx="4940300" cy="82284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350" baseline="0"/>
            </a:lvl1pPr>
          </a:lstStyle>
          <a:p>
            <a:r>
              <a:rPr lang="en-US" sz="1350" dirty="0" err="1" smtClean="0"/>
              <a:t>Firstname</a:t>
            </a:r>
            <a:r>
              <a:rPr lang="en-US" sz="1350" dirty="0" smtClean="0"/>
              <a:t> </a:t>
            </a:r>
            <a:r>
              <a:rPr lang="en-US" sz="1350" dirty="0" err="1" smtClean="0"/>
              <a:t>Lastname</a:t>
            </a:r>
            <a:r>
              <a:rPr lang="en-US" sz="1350" dirty="0" smtClean="0"/>
              <a:t> | Job Title</a:t>
            </a:r>
          </a:p>
          <a:p>
            <a:r>
              <a:rPr lang="en-US" sz="1350" dirty="0" smtClean="0"/>
              <a:t>Date</a:t>
            </a:r>
            <a:endParaRPr lang="en-US" dirty="0"/>
          </a:p>
        </p:txBody>
      </p:sp>
      <p:pic>
        <p:nvPicPr>
          <p:cNvPr id="4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915" y="4500431"/>
            <a:ext cx="2893869" cy="342900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171" y="4603749"/>
            <a:ext cx="4190735" cy="273844"/>
          </a:xfrm>
          <a:prstGeom prst="rect">
            <a:avLst/>
          </a:prstGeom>
        </p:spPr>
        <p:txBody>
          <a:bodyPr anchor="b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9144000" cy="2535549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3542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srgbClr val="003865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14300"/>
            <a:ext cx="7886700" cy="6858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12" name="Table Placeholder 9"/>
          <p:cNvSpPr>
            <a:spLocks noGrp="1"/>
          </p:cNvSpPr>
          <p:nvPr>
            <p:ph type="tbl" sz="quarter" idx="13"/>
          </p:nvPr>
        </p:nvSpPr>
        <p:spPr>
          <a:xfrm>
            <a:off x="628650" y="1001317"/>
            <a:ext cx="7886700" cy="3631406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8C9B-0587-4A1E-9E03-E4C9FE222F08}" type="datetime1">
              <a:rPr lang="en-US" smtClean="0">
                <a:solidFill>
                  <a:srgbClr val="000000"/>
                </a:solidFill>
              </a:rPr>
              <a:pPr/>
              <a:t>4/5/2017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4767262"/>
            <a:ext cx="4190735" cy="273844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912019"/>
            <a:ext cx="9144000" cy="8944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81020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3141424"/>
            <a:ext cx="9144000" cy="899417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section title</a:t>
            </a:r>
            <a:endParaRPr lang="en-US" dirty="0"/>
          </a:p>
        </p:txBody>
      </p:sp>
      <p:pic>
        <p:nvPicPr>
          <p:cNvPr id="13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422" y="529124"/>
            <a:ext cx="2893869" cy="342900"/>
          </a:xfrm>
          <a:prstGeom prst="rect">
            <a:avLst/>
          </a:prstGeom>
        </p:spPr>
      </p:pic>
      <p:sp>
        <p:nvSpPr>
          <p:cNvPr id="3" name="Rectangle 2"/>
          <p:cNvSpPr/>
          <p:nvPr userDrawn="1"/>
        </p:nvSpPr>
        <p:spPr>
          <a:xfrm>
            <a:off x="0" y="4040840"/>
            <a:ext cx="9144000" cy="1102660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1" y="4233663"/>
            <a:ext cx="4940300" cy="330728"/>
          </a:xfrm>
        </p:spPr>
        <p:txBody>
          <a:bodyPr>
            <a:normAutofit/>
          </a:bodyPr>
          <a:lstStyle>
            <a:lvl1pPr marL="0" indent="0" algn="ctr">
              <a:buNone/>
              <a:defRPr sz="1350" baseline="0"/>
            </a:lvl1pPr>
          </a:lstStyle>
          <a:p>
            <a:r>
              <a:rPr lang="en-US" sz="1350" dirty="0" err="1" smtClean="0"/>
              <a:t>Firstname</a:t>
            </a:r>
            <a:r>
              <a:rPr lang="en-US" sz="1350" dirty="0" smtClean="0"/>
              <a:t> </a:t>
            </a:r>
            <a:r>
              <a:rPr lang="en-US" sz="1350" dirty="0" err="1" smtClean="0"/>
              <a:t>Lastname</a:t>
            </a:r>
            <a:r>
              <a:rPr lang="en-US" sz="1350" dirty="0" smtClean="0"/>
              <a:t> | Job Title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341835"/>
            <a:ext cx="9144000" cy="1724025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A8CA1A9B-139F-4606-AD0A-F3253110DAE5}" type="datetime1">
              <a:rPr lang="en-US" smtClean="0">
                <a:solidFill>
                  <a:srgbClr val="000000"/>
                </a:solidFill>
              </a:rPr>
              <a:pPr/>
              <a:t>4/5/2017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4767262"/>
            <a:ext cx="4190735" cy="273844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918493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14300"/>
            <a:ext cx="7886700" cy="6858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5D47-1752-4D84-8BFB-C2F71A34C932}" type="datetime1">
              <a:rPr lang="en-US" smtClean="0">
                <a:solidFill>
                  <a:srgbClr val="000000"/>
                </a:solidFill>
              </a:rPr>
              <a:pPr/>
              <a:t>4/5/2017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4767262"/>
            <a:ext cx="4190735" cy="273844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912019"/>
            <a:ext cx="9144000" cy="8944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0583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plit White BG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14300"/>
            <a:ext cx="7886700" cy="6858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195969"/>
            <a:ext cx="3886200" cy="3436754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195969"/>
            <a:ext cx="3886200" cy="3436754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98DD1-C477-482D-A126-3FBDD1778E48}" type="datetime1">
              <a:rPr lang="en-US" smtClean="0">
                <a:solidFill>
                  <a:srgbClr val="000000"/>
                </a:solidFill>
              </a:rPr>
              <a:pPr/>
              <a:t>4/5/2017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4767262"/>
            <a:ext cx="4190735" cy="273844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912019"/>
            <a:ext cx="9144000" cy="8944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srgbClr val="78BE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6722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(Boxed)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14300"/>
            <a:ext cx="7886700" cy="6858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01461"/>
            <a:ext cx="7886700" cy="3631262"/>
          </a:xfrm>
          <a:solidFill>
            <a:schemeClr val="bg1"/>
          </a:solidFill>
        </p:spPr>
        <p:txBody>
          <a:bodyPr lIns="228600" tIns="548640" rIns="274320"/>
          <a:lstStyle>
            <a:lvl1pPr marL="257175" indent="-257175">
              <a:lnSpc>
                <a:spcPct val="100000"/>
              </a:lnSpc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75"/>
            </a:lvl1pPr>
            <a:lvl2pPr marL="600075" indent="-257175">
              <a:lnSpc>
                <a:spcPct val="100000"/>
              </a:lnSpc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575"/>
            </a:lvl2pPr>
            <a:lvl3pPr marL="900113" indent="-214313">
              <a:lnSpc>
                <a:spcPct val="100000"/>
              </a:lnSpc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75"/>
            </a:lvl3pPr>
            <a:lvl4pPr marL="1243013" indent="-214313">
              <a:lnSpc>
                <a:spcPct val="100000"/>
              </a:lnSpc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75"/>
            </a:lvl4pPr>
            <a:lvl5pPr marL="1585913" indent="-214313">
              <a:lnSpc>
                <a:spcPct val="100000"/>
              </a:lnSpc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75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8C9B-0587-4A1E-9E03-E4C9FE222F08}" type="datetime1">
              <a:rPr lang="en-US" smtClean="0">
                <a:solidFill>
                  <a:srgbClr val="000000"/>
                </a:solidFill>
              </a:rPr>
              <a:pPr/>
              <a:t>4/5/2017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4767262"/>
            <a:ext cx="4190735" cy="273844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912019"/>
            <a:ext cx="9144000" cy="8944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28253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plit Boxed)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14300"/>
            <a:ext cx="7886700" cy="6858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195969"/>
            <a:ext cx="3886200" cy="3436754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195969"/>
            <a:ext cx="3886200" cy="3436754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5A5BA-A5F9-4138-9E4B-FFD626F6437A}" type="datetime1">
              <a:rPr lang="en-US" smtClean="0">
                <a:solidFill>
                  <a:srgbClr val="000000"/>
                </a:solidFill>
              </a:rPr>
              <a:pPr/>
              <a:t>4/5/2017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4767262"/>
            <a:ext cx="4190735" cy="273844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1519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Overlay, Gra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14300"/>
            <a:ext cx="7886700" cy="6858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914398"/>
            <a:ext cx="9144000" cy="4229102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0" y="1956931"/>
            <a:ext cx="4262718" cy="2144036"/>
          </a:xfrm>
          <a:solidFill>
            <a:srgbClr val="003865">
              <a:alpha val="87843"/>
            </a:srgbClr>
          </a:solidFill>
        </p:spPr>
        <p:txBody>
          <a:bodyPr rIns="274320" anchor="ctr"/>
          <a:lstStyle>
            <a:lvl1pPr marL="514350" indent="-171450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defRPr sz="1875">
                <a:solidFill>
                  <a:schemeClr val="bg1"/>
                </a:solidFill>
              </a:defRPr>
            </a:lvl1pPr>
            <a:lvl2pPr marL="857250" indent="-171450">
              <a:lnSpc>
                <a:spcPct val="100000"/>
              </a:lnSpc>
              <a:buClr>
                <a:schemeClr val="accent2"/>
              </a:buClr>
              <a:defRPr sz="1575">
                <a:solidFill>
                  <a:schemeClr val="bg1"/>
                </a:solidFill>
              </a:defRPr>
            </a:lvl2pPr>
            <a:lvl3pPr marL="1200150" indent="-171450">
              <a:lnSpc>
                <a:spcPct val="100000"/>
              </a:lnSpc>
              <a:buClr>
                <a:schemeClr val="accent2"/>
              </a:buClr>
              <a:defRPr sz="1275">
                <a:solidFill>
                  <a:schemeClr val="bg1"/>
                </a:solidFill>
              </a:defRPr>
            </a:lvl3pPr>
            <a:lvl4pPr marL="1543050" indent="-171450">
              <a:lnSpc>
                <a:spcPct val="100000"/>
              </a:lnSpc>
              <a:buClr>
                <a:schemeClr val="accent2"/>
              </a:buClr>
              <a:defRPr sz="1275">
                <a:solidFill>
                  <a:schemeClr val="bg1"/>
                </a:solidFill>
              </a:defRPr>
            </a:lvl4pPr>
            <a:lvl5pPr marL="1885950" indent="-171450">
              <a:lnSpc>
                <a:spcPct val="100000"/>
              </a:lnSpc>
              <a:buClr>
                <a:schemeClr val="accent2"/>
              </a:buClr>
              <a:defRPr sz="1275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E8677-C648-465D-82CD-E88587B4845D}" type="datetime1">
              <a:rPr lang="en-US" smtClean="0">
                <a:solidFill>
                  <a:srgbClr val="000000"/>
                </a:solidFill>
              </a:rPr>
              <a:pPr/>
              <a:t>4/5/2017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4767262"/>
            <a:ext cx="4190735" cy="273844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08534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Overlay, Whit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14300"/>
            <a:ext cx="7886700" cy="6858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914398"/>
            <a:ext cx="9144000" cy="4229102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0" y="1956931"/>
            <a:ext cx="4262718" cy="2144036"/>
          </a:xfrm>
          <a:solidFill>
            <a:srgbClr val="003865">
              <a:alpha val="87843"/>
            </a:srgbClr>
          </a:solidFill>
        </p:spPr>
        <p:txBody>
          <a:bodyPr rIns="274320" anchor="ctr"/>
          <a:lstStyle>
            <a:lvl1pPr marL="514350" indent="-171450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 marL="857250" indent="-17145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 marL="1200150" indent="-17145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 marL="1543050" indent="-17145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 marL="1885950" indent="-17145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D07D7-46FB-4D7C-9C8F-0C340D091257}" type="datetime1">
              <a:rPr lang="en-US" smtClean="0">
                <a:solidFill>
                  <a:srgbClr val="000000"/>
                </a:solidFill>
              </a:rPr>
              <a:pPr/>
              <a:t>4/5/2017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4767262"/>
            <a:ext cx="4190735" cy="273844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9458244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14300"/>
            <a:ext cx="7886700" cy="6858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024759"/>
            <a:ext cx="7886700" cy="359129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4767263"/>
            <a:ext cx="1018943" cy="273844"/>
          </a:xfrm>
        </p:spPr>
        <p:txBody>
          <a:bodyPr/>
          <a:lstStyle/>
          <a:p>
            <a:fld id="{66C283A4-7960-4BFD-B3A5-A2CC5BB2A473}" type="datetime1">
              <a:rPr lang="en-US" smtClean="0">
                <a:solidFill>
                  <a:srgbClr val="000000"/>
                </a:solidFill>
              </a:rPr>
              <a:pPr/>
              <a:t>4/5/2017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4767262"/>
            <a:ext cx="4190735" cy="273844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4767263"/>
            <a:ext cx="1097001" cy="273844"/>
          </a:xfrm>
        </p:spPr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32613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14300"/>
            <a:ext cx="7886700" cy="6858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024759"/>
            <a:ext cx="7886700" cy="3591295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4767263"/>
            <a:ext cx="1018943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>
                <a:solidFill>
                  <a:srgbClr val="FFFFFF"/>
                </a:solidFill>
              </a:rPr>
              <a:pPr/>
              <a:t>4/5/2017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4767262"/>
            <a:ext cx="4190735" cy="273844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4767263"/>
            <a:ext cx="1097001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0768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14300"/>
            <a:ext cx="7886700" cy="6858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024759"/>
            <a:ext cx="7886700" cy="3591295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4767263"/>
            <a:ext cx="1018943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>
                <a:solidFill>
                  <a:srgbClr val="FFFFFF"/>
                </a:solidFill>
              </a:rPr>
              <a:pPr/>
              <a:t>4/5/2017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4767262"/>
            <a:ext cx="4190735" cy="273844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4767263"/>
            <a:ext cx="1097001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3518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Lt Gray)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14300"/>
            <a:ext cx="7886700" cy="6858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024759"/>
            <a:ext cx="7886700" cy="359129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101894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4868D85E-9AAE-43DE-B77A-6CCC9C16CBEC}" type="datetime1">
              <a:rPr lang="en-US" smtClean="0">
                <a:solidFill>
                  <a:srgbClr val="000000"/>
                </a:solidFill>
              </a:rPr>
              <a:pPr/>
              <a:t>4/5/2017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4767262"/>
            <a:ext cx="4190735" cy="273844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349" y="4767263"/>
            <a:ext cx="109700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7675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14300"/>
            <a:ext cx="7886700" cy="6858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1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024759"/>
            <a:ext cx="4676215" cy="3591295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740174" y="1023619"/>
            <a:ext cx="3403826" cy="3403826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4767263"/>
            <a:ext cx="1018943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>
                <a:solidFill>
                  <a:srgbClr val="FFFFFF"/>
                </a:solidFill>
              </a:rPr>
              <a:pPr/>
              <a:t>4/5/2017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4767262"/>
            <a:ext cx="4190735" cy="273844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4767263"/>
            <a:ext cx="1097001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1914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14300"/>
            <a:ext cx="7886700" cy="6858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0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024759"/>
            <a:ext cx="4676215" cy="3591295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740174" y="1023619"/>
            <a:ext cx="3403826" cy="3403826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4767263"/>
            <a:ext cx="1018943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>
                <a:solidFill>
                  <a:srgbClr val="FFFFFF"/>
                </a:solidFill>
              </a:rPr>
              <a:pPr/>
              <a:t>4/5/2017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4767262"/>
            <a:ext cx="4190735" cy="273844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4767263"/>
            <a:ext cx="1097001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91264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(Solid Lt Gray)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14300"/>
            <a:ext cx="7886700" cy="6858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7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024759"/>
            <a:ext cx="4676215" cy="3591295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740174" y="1023619"/>
            <a:ext cx="3403826" cy="3403826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101894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4868D85E-9AAE-43DE-B77A-6CCC9C16CBEC}" type="datetime1">
              <a:rPr lang="en-US" smtClean="0">
                <a:solidFill>
                  <a:srgbClr val="000000"/>
                </a:solidFill>
              </a:rPr>
              <a:pPr/>
              <a:t>4/5/2017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4767262"/>
            <a:ext cx="4190735" cy="273844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349" y="4767263"/>
            <a:ext cx="109700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50468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(4 U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14300"/>
            <a:ext cx="7886700" cy="6858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912018"/>
            <a:ext cx="9144000" cy="3740945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1486424"/>
            <a:ext cx="1571132" cy="157113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36290" y="3258860"/>
            <a:ext cx="1906858" cy="54292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2734632" y="1475680"/>
            <a:ext cx="1571132" cy="157113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566173" y="3258860"/>
            <a:ext cx="1906858" cy="54292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4864515" y="1475680"/>
            <a:ext cx="1571132" cy="157113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696056" y="3258860"/>
            <a:ext cx="1906858" cy="54292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6994398" y="1475680"/>
            <a:ext cx="1571132" cy="157113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6825939" y="3255871"/>
            <a:ext cx="1906858" cy="54292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912019"/>
            <a:ext cx="9144000" cy="8944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DB2D6-5DF4-4264-A4A1-7D3EAF38D255}" type="datetime1">
              <a:rPr lang="en-US" smtClean="0">
                <a:solidFill>
                  <a:srgbClr val="000000"/>
                </a:solidFill>
              </a:rPr>
              <a:pPr/>
              <a:t>4/5/2017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4767262"/>
            <a:ext cx="4190735" cy="273844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3660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(3 U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14300"/>
            <a:ext cx="7886700" cy="6858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912018"/>
            <a:ext cx="9144000" cy="3740945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1179610" y="1473294"/>
            <a:ext cx="1749143" cy="17491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1101919" y="3423741"/>
            <a:ext cx="1906858" cy="54292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3618406" y="1473294"/>
            <a:ext cx="1738398" cy="173839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3534177" y="3423741"/>
            <a:ext cx="1906858" cy="54292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6050663" y="1473294"/>
            <a:ext cx="1738398" cy="173839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5966434" y="3423741"/>
            <a:ext cx="1906858" cy="54292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912019"/>
            <a:ext cx="9144000" cy="8944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DB2D6-5DF4-4264-A4A1-7D3EAF38D255}" type="datetime1">
              <a:rPr lang="en-US" smtClean="0">
                <a:solidFill>
                  <a:srgbClr val="000000"/>
                </a:solidFill>
              </a:rPr>
              <a:pPr/>
              <a:t>4/5/2017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4767262"/>
            <a:ext cx="4190735" cy="273844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45610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-Up Whi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14300"/>
            <a:ext cx="7886700" cy="6858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1486424"/>
            <a:ext cx="1571132" cy="157113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36290" y="3258860"/>
            <a:ext cx="1906858" cy="121789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2734632" y="1475680"/>
            <a:ext cx="1571132" cy="157113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566173" y="3258860"/>
            <a:ext cx="1906858" cy="1217889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4864515" y="1475680"/>
            <a:ext cx="1571132" cy="157113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696056" y="3258860"/>
            <a:ext cx="1906858" cy="1217889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6994398" y="1475680"/>
            <a:ext cx="1571132" cy="157113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6825939" y="3255871"/>
            <a:ext cx="1906858" cy="1220879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0" y="912019"/>
            <a:ext cx="9144000" cy="8944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EEDC6-36CA-4209-B482-2ED76AA0BF08}" type="datetime1">
              <a:rPr lang="en-US" smtClean="0">
                <a:solidFill>
                  <a:srgbClr val="000000"/>
                </a:solidFill>
              </a:rPr>
              <a:pPr/>
              <a:t>4/5/2017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4767262"/>
            <a:ext cx="4190735" cy="273844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83646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-Up Gray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14300"/>
            <a:ext cx="7886700" cy="6858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912018"/>
            <a:ext cx="9144000" cy="3740945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1256079"/>
            <a:ext cx="1394107" cy="1394107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1256079"/>
            <a:ext cx="2149746" cy="1394107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604749" y="2954521"/>
            <a:ext cx="1394107" cy="1394107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157413" y="2954521"/>
            <a:ext cx="2149746" cy="1394107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4" y="1256079"/>
            <a:ext cx="1394107" cy="1394107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1256079"/>
            <a:ext cx="2149746" cy="1394107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4649854" y="2954521"/>
            <a:ext cx="1394107" cy="1394107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6202517" y="2954520"/>
            <a:ext cx="2149746" cy="1394107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912019"/>
            <a:ext cx="9144000" cy="8944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79626-CE5A-4834-975C-E7305BA2E281}" type="datetime1">
              <a:rPr lang="en-US" smtClean="0">
                <a:solidFill>
                  <a:srgbClr val="000000"/>
                </a:solidFill>
              </a:rPr>
              <a:pPr/>
              <a:t>4/5/2017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4767262"/>
            <a:ext cx="4190735" cy="273844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05032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 Up White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14300"/>
            <a:ext cx="7886700" cy="6858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1256079"/>
            <a:ext cx="1394107" cy="1394107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1256079"/>
            <a:ext cx="2149746" cy="1394107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604749" y="2954521"/>
            <a:ext cx="1394107" cy="1394107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157413" y="2954521"/>
            <a:ext cx="2149746" cy="1394107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4" y="1256079"/>
            <a:ext cx="1394107" cy="1394107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1256079"/>
            <a:ext cx="2149746" cy="1394107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4649854" y="2954521"/>
            <a:ext cx="1394107" cy="1394107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6202517" y="2954520"/>
            <a:ext cx="2149746" cy="1394107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12019"/>
            <a:ext cx="9144000" cy="8944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5FB38-58F3-410A-8DA4-4B706967601F}" type="datetime1">
              <a:rPr lang="en-US" smtClean="0">
                <a:solidFill>
                  <a:srgbClr val="000000"/>
                </a:solidFill>
              </a:rPr>
              <a:pPr/>
              <a:t>4/5/2017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4767262"/>
            <a:ext cx="4190735" cy="273844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34962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Duo Gray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14300"/>
            <a:ext cx="7886700" cy="6858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912018"/>
            <a:ext cx="9144000" cy="3740945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1928797"/>
            <a:ext cx="1394107" cy="1394107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1928798"/>
            <a:ext cx="2149746" cy="1394107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4" y="1928797"/>
            <a:ext cx="1394107" cy="1394107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1928798"/>
            <a:ext cx="2149746" cy="1394107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912019"/>
            <a:ext cx="9144000" cy="8944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9661-29C3-4FE0-9FC3-375A85A42C46}" type="datetime1">
              <a:rPr lang="en-US" smtClean="0">
                <a:solidFill>
                  <a:srgbClr val="000000"/>
                </a:solidFill>
              </a:rPr>
              <a:pPr/>
              <a:t>4/5/2017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4767262"/>
            <a:ext cx="4190735" cy="273844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4852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2 Up White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14300"/>
            <a:ext cx="7886700" cy="6858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12019"/>
            <a:ext cx="9144000" cy="8944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2100246"/>
            <a:ext cx="1394107" cy="1394107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2100247"/>
            <a:ext cx="2149746" cy="1394107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4" y="2100246"/>
            <a:ext cx="1394107" cy="1394107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2100247"/>
            <a:ext cx="2149746" cy="1394107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6E0EA-2D80-452F-9963-33FA7A36BC09}" type="datetime1">
              <a:rPr lang="en-US" smtClean="0">
                <a:solidFill>
                  <a:srgbClr val="000000"/>
                </a:solidFill>
              </a:rPr>
              <a:pPr/>
              <a:t>4/5/2017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4767262"/>
            <a:ext cx="4190735" cy="273844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5690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Red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4229101"/>
            <a:ext cx="9144000" cy="914400"/>
          </a:xfrm>
          <a:solidFill>
            <a:srgbClr val="003865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9144000" cy="5143499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727651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Black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4229101"/>
            <a:ext cx="9144000" cy="914400"/>
          </a:xfrm>
          <a:solidFill>
            <a:srgbClr val="0D0D0D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9144000" cy="5143499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963109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Blu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4229100"/>
            <a:ext cx="9144000" cy="914400"/>
          </a:xfrm>
          <a:solidFill>
            <a:srgbClr val="78BE21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27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9144000" cy="5143499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157634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 - Gray Background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9144000" cy="8697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14300"/>
            <a:ext cx="7886700" cy="6858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Code Demo (Click to Edit)</a:t>
            </a:r>
            <a:endParaRPr lang="en-US" dirty="0"/>
          </a:p>
        </p:txBody>
      </p:sp>
      <p:sp>
        <p:nvSpPr>
          <p:cNvPr id="10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1524000" y="1674947"/>
            <a:ext cx="6096000" cy="222506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1923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9144000" cy="8697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14300"/>
            <a:ext cx="7886700" cy="6858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Code Demo (Click to Edit)</a:t>
            </a:r>
            <a:endParaRPr lang="en-US" dirty="0"/>
          </a:p>
        </p:txBody>
      </p:sp>
      <p:sp>
        <p:nvSpPr>
          <p:cNvPr id="14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1524000" y="1674947"/>
            <a:ext cx="6096000" cy="222506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4767263"/>
            <a:ext cx="1018943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>
                <a:solidFill>
                  <a:srgbClr val="FFFFFF"/>
                </a:solidFill>
              </a:rPr>
              <a:pPr/>
              <a:t>4/5/2017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4767262"/>
            <a:ext cx="4190735" cy="273844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4767263"/>
            <a:ext cx="1097001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537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11923" y="215299"/>
            <a:ext cx="2641445" cy="2051186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82" y="2408635"/>
            <a:ext cx="2641387" cy="1856707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590" y="378642"/>
            <a:ext cx="7214190" cy="40599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1" y="800674"/>
            <a:ext cx="7137161" cy="363795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4767263"/>
            <a:ext cx="1018943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>
                <a:solidFill>
                  <a:srgbClr val="FFFFFF"/>
                </a:solidFill>
              </a:rPr>
              <a:pPr/>
              <a:t>4/5/2017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4767262"/>
            <a:ext cx="4190735" cy="273844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4767263"/>
            <a:ext cx="1097001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30034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14300"/>
            <a:ext cx="7886700" cy="6858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3" y="2417027"/>
            <a:ext cx="7040603" cy="39622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1030094" y="2828904"/>
            <a:ext cx="6965427" cy="355041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21" y="1023903"/>
            <a:ext cx="7916772" cy="1175387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1945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Light Background Horizontal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611923" y="215299"/>
            <a:ext cx="2641445" cy="2051186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11982" y="2408635"/>
            <a:ext cx="2641387" cy="185670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590" y="378642"/>
            <a:ext cx="7214190" cy="40599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1" y="800674"/>
            <a:ext cx="7137161" cy="363795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2"/>
          </p:nvPr>
        </p:nvSpPr>
        <p:spPr>
          <a:xfrm>
            <a:off x="628650" y="4767263"/>
            <a:ext cx="1018943" cy="273844"/>
          </a:xfrm>
        </p:spPr>
        <p:txBody>
          <a:bodyPr/>
          <a:lstStyle/>
          <a:p>
            <a:fld id="{5D76A200-3168-4D33-A718-3974884CE863}" type="datetime1">
              <a:rPr lang="en-US" smtClean="0">
                <a:solidFill>
                  <a:srgbClr val="000000"/>
                </a:solidFill>
              </a:rPr>
              <a:pPr/>
              <a:t>4/5/2017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4767262"/>
            <a:ext cx="4190735" cy="273844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</a:t>
            </a:r>
            <a:r>
              <a:rPr lang="en-US" dirty="0" smtClean="0">
                <a:solidFill>
                  <a:srgbClr val="003865"/>
                </a:solidFill>
              </a:rPr>
              <a:t>|</a:t>
            </a:r>
            <a:r>
              <a:rPr lang="en-US" dirty="0" smtClean="0">
                <a:solidFill>
                  <a:srgbClr val="000000"/>
                </a:solidFill>
              </a:rPr>
              <a:t>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3"/>
          </p:nvPr>
        </p:nvSpPr>
        <p:spPr>
          <a:xfrm>
            <a:off x="7418349" y="4767263"/>
            <a:ext cx="1097001" cy="273844"/>
          </a:xfrm>
        </p:spPr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9141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Light Background Vertical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14300"/>
            <a:ext cx="7886700" cy="6858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11921" y="1023903"/>
            <a:ext cx="7916772" cy="117538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3" y="2417027"/>
            <a:ext cx="7040603" cy="39622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1030094" y="2828904"/>
            <a:ext cx="6965427" cy="355041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222747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11923" y="215299"/>
            <a:ext cx="2641445" cy="2051186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82" y="2408635"/>
            <a:ext cx="2641387" cy="1856707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4" name="Picture 13" descr="Computer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639" y="326127"/>
            <a:ext cx="5121496" cy="453803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15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1" y="518912"/>
            <a:ext cx="4725590" cy="255865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4767263"/>
            <a:ext cx="1018943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FB33B-BCEE-4E25-B97B-A564B0E1024B}" type="datetime1">
              <a:rPr lang="en-US" smtClean="0">
                <a:solidFill>
                  <a:srgbClr val="FFFFFF"/>
                </a:solidFill>
              </a:rPr>
              <a:pPr/>
              <a:t>4/5/2017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4767262"/>
            <a:ext cx="4190735" cy="273844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4767263"/>
            <a:ext cx="1097001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13974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11923" y="215299"/>
            <a:ext cx="2641445" cy="2051186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82" y="2408635"/>
            <a:ext cx="2641387" cy="1856707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590" y="378642"/>
            <a:ext cx="7214190" cy="40599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1" y="800674"/>
            <a:ext cx="7137161" cy="363795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4767263"/>
            <a:ext cx="1018943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FB33B-BCEE-4E25-B97B-A564B0E1024B}" type="datetime1">
              <a:rPr lang="en-US" smtClean="0">
                <a:solidFill>
                  <a:srgbClr val="FFFFFF"/>
                </a:solidFill>
              </a:rPr>
              <a:pPr/>
              <a:t>4/5/2017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4767262"/>
            <a:ext cx="4190735" cy="273844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4767263"/>
            <a:ext cx="1097001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86773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14300"/>
            <a:ext cx="7886700" cy="6858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21" y="1023903"/>
            <a:ext cx="7916772" cy="1175387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3" y="2417027"/>
            <a:ext cx="7040603" cy="39622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1030094" y="2828904"/>
            <a:ext cx="6965427" cy="355041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2052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ular Callout 11"/>
          <p:cNvSpPr/>
          <p:nvPr userDrawn="1"/>
        </p:nvSpPr>
        <p:spPr>
          <a:xfrm>
            <a:off x="650165" y="451364"/>
            <a:ext cx="7886700" cy="4087806"/>
          </a:xfrm>
          <a:custGeom>
            <a:avLst/>
            <a:gdLst>
              <a:gd name="connsiteX0" fmla="*/ 0 w 10515600"/>
              <a:gd name="connsiteY0" fmla="*/ 805890 h 4835245"/>
              <a:gd name="connsiteX1" fmla="*/ 805890 w 10515600"/>
              <a:gd name="connsiteY1" fmla="*/ 0 h 4835245"/>
              <a:gd name="connsiteX2" fmla="*/ 1752600 w 10515600"/>
              <a:gd name="connsiteY2" fmla="*/ 0 h 4835245"/>
              <a:gd name="connsiteX3" fmla="*/ 1752600 w 10515600"/>
              <a:gd name="connsiteY3" fmla="*/ 0 h 4835245"/>
              <a:gd name="connsiteX4" fmla="*/ 4381500 w 10515600"/>
              <a:gd name="connsiteY4" fmla="*/ 0 h 4835245"/>
              <a:gd name="connsiteX5" fmla="*/ 9709710 w 10515600"/>
              <a:gd name="connsiteY5" fmla="*/ 0 h 4835245"/>
              <a:gd name="connsiteX6" fmla="*/ 10515600 w 10515600"/>
              <a:gd name="connsiteY6" fmla="*/ 805890 h 4835245"/>
              <a:gd name="connsiteX7" fmla="*/ 10515600 w 10515600"/>
              <a:gd name="connsiteY7" fmla="*/ 2820560 h 4835245"/>
              <a:gd name="connsiteX8" fmla="*/ 10515600 w 10515600"/>
              <a:gd name="connsiteY8" fmla="*/ 2820560 h 4835245"/>
              <a:gd name="connsiteX9" fmla="*/ 10515600 w 10515600"/>
              <a:gd name="connsiteY9" fmla="*/ 4029371 h 4835245"/>
              <a:gd name="connsiteX10" fmla="*/ 10515600 w 10515600"/>
              <a:gd name="connsiteY10" fmla="*/ 4029355 h 4835245"/>
              <a:gd name="connsiteX11" fmla="*/ 9709710 w 10515600"/>
              <a:gd name="connsiteY11" fmla="*/ 4835245 h 4835245"/>
              <a:gd name="connsiteX12" fmla="*/ 4381500 w 10515600"/>
              <a:gd name="connsiteY12" fmla="*/ 4835245 h 4835245"/>
              <a:gd name="connsiteX13" fmla="*/ 3067085 w 10515600"/>
              <a:gd name="connsiteY13" fmla="*/ 5439651 h 4835245"/>
              <a:gd name="connsiteX14" fmla="*/ 1752600 w 10515600"/>
              <a:gd name="connsiteY14" fmla="*/ 4835245 h 4835245"/>
              <a:gd name="connsiteX15" fmla="*/ 805890 w 10515600"/>
              <a:gd name="connsiteY15" fmla="*/ 4835245 h 4835245"/>
              <a:gd name="connsiteX16" fmla="*/ 0 w 10515600"/>
              <a:gd name="connsiteY16" fmla="*/ 4029355 h 4835245"/>
              <a:gd name="connsiteX17" fmla="*/ 0 w 10515600"/>
              <a:gd name="connsiteY17" fmla="*/ 4029371 h 4835245"/>
              <a:gd name="connsiteX18" fmla="*/ 0 w 10515600"/>
              <a:gd name="connsiteY18" fmla="*/ 2820560 h 4835245"/>
              <a:gd name="connsiteX19" fmla="*/ 0 w 10515600"/>
              <a:gd name="connsiteY19" fmla="*/ 2820560 h 4835245"/>
              <a:gd name="connsiteX20" fmla="*/ 0 w 10515600"/>
              <a:gd name="connsiteY20" fmla="*/ 805890 h 483524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4381500 w 10515600"/>
              <a:gd name="connsiteY12" fmla="*/ 4835245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2279725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1440628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2552700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34351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02078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515600" h="5450408">
                <a:moveTo>
                  <a:pt x="0" y="805890"/>
                </a:moveTo>
                <a:cubicBezTo>
                  <a:pt x="0" y="360809"/>
                  <a:pt x="360809" y="0"/>
                  <a:pt x="805890" y="0"/>
                </a:cubicBezTo>
                <a:lnTo>
                  <a:pt x="1752600" y="0"/>
                </a:lnTo>
                <a:lnTo>
                  <a:pt x="1752600" y="0"/>
                </a:lnTo>
                <a:lnTo>
                  <a:pt x="4381500" y="0"/>
                </a:lnTo>
                <a:lnTo>
                  <a:pt x="9709710" y="0"/>
                </a:lnTo>
                <a:cubicBezTo>
                  <a:pt x="10154791" y="0"/>
                  <a:pt x="10515600" y="360809"/>
                  <a:pt x="10515600" y="805890"/>
                </a:cubicBezTo>
                <a:lnTo>
                  <a:pt x="10515600" y="2820560"/>
                </a:lnTo>
                <a:lnTo>
                  <a:pt x="10515600" y="2820560"/>
                </a:lnTo>
                <a:lnTo>
                  <a:pt x="10515600" y="4029371"/>
                </a:lnTo>
                <a:lnTo>
                  <a:pt x="10515600" y="4029355"/>
                </a:lnTo>
                <a:cubicBezTo>
                  <a:pt x="10515600" y="4474436"/>
                  <a:pt x="10154791" y="4835245"/>
                  <a:pt x="9709710" y="4835245"/>
                </a:cubicBezTo>
                <a:lnTo>
                  <a:pt x="2552700" y="4846003"/>
                </a:lnTo>
                <a:lnTo>
                  <a:pt x="2002078" y="5450408"/>
                </a:lnTo>
                <a:lnTo>
                  <a:pt x="1440628" y="4824487"/>
                </a:lnTo>
                <a:lnTo>
                  <a:pt x="805890" y="4835245"/>
                </a:lnTo>
                <a:cubicBezTo>
                  <a:pt x="360809" y="4835245"/>
                  <a:pt x="0" y="4474436"/>
                  <a:pt x="0" y="4029355"/>
                </a:cubicBezTo>
                <a:lnTo>
                  <a:pt x="0" y="4029371"/>
                </a:lnTo>
                <a:lnTo>
                  <a:pt x="0" y="2820560"/>
                </a:lnTo>
                <a:lnTo>
                  <a:pt x="0" y="2820560"/>
                </a:lnTo>
                <a:lnTo>
                  <a:pt x="0" y="8058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040802" y="1078880"/>
            <a:ext cx="7116184" cy="1664320"/>
          </a:xfrm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375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“Click to edit quote.”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040802" y="3094813"/>
            <a:ext cx="7116184" cy="761804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- Click to edit name or subtext</a:t>
            </a:r>
            <a:endParaRPr lang="en-US" dirty="0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4767263"/>
            <a:ext cx="1018943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FB33B-BCEE-4E25-B97B-A564B0E1024B}" type="datetime1">
              <a:rPr lang="en-US" smtClean="0">
                <a:solidFill>
                  <a:srgbClr val="FFFFFF"/>
                </a:solidFill>
              </a:rPr>
              <a:pPr/>
              <a:t>4/5/2017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4767262"/>
            <a:ext cx="4190735" cy="273844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4767263"/>
            <a:ext cx="1097001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0743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ular Callout 11"/>
          <p:cNvSpPr/>
          <p:nvPr userDrawn="1"/>
        </p:nvSpPr>
        <p:spPr>
          <a:xfrm>
            <a:off x="650165" y="451364"/>
            <a:ext cx="7886700" cy="4087806"/>
          </a:xfrm>
          <a:custGeom>
            <a:avLst/>
            <a:gdLst>
              <a:gd name="connsiteX0" fmla="*/ 0 w 10515600"/>
              <a:gd name="connsiteY0" fmla="*/ 805890 h 4835245"/>
              <a:gd name="connsiteX1" fmla="*/ 805890 w 10515600"/>
              <a:gd name="connsiteY1" fmla="*/ 0 h 4835245"/>
              <a:gd name="connsiteX2" fmla="*/ 1752600 w 10515600"/>
              <a:gd name="connsiteY2" fmla="*/ 0 h 4835245"/>
              <a:gd name="connsiteX3" fmla="*/ 1752600 w 10515600"/>
              <a:gd name="connsiteY3" fmla="*/ 0 h 4835245"/>
              <a:gd name="connsiteX4" fmla="*/ 4381500 w 10515600"/>
              <a:gd name="connsiteY4" fmla="*/ 0 h 4835245"/>
              <a:gd name="connsiteX5" fmla="*/ 9709710 w 10515600"/>
              <a:gd name="connsiteY5" fmla="*/ 0 h 4835245"/>
              <a:gd name="connsiteX6" fmla="*/ 10515600 w 10515600"/>
              <a:gd name="connsiteY6" fmla="*/ 805890 h 4835245"/>
              <a:gd name="connsiteX7" fmla="*/ 10515600 w 10515600"/>
              <a:gd name="connsiteY7" fmla="*/ 2820560 h 4835245"/>
              <a:gd name="connsiteX8" fmla="*/ 10515600 w 10515600"/>
              <a:gd name="connsiteY8" fmla="*/ 2820560 h 4835245"/>
              <a:gd name="connsiteX9" fmla="*/ 10515600 w 10515600"/>
              <a:gd name="connsiteY9" fmla="*/ 4029371 h 4835245"/>
              <a:gd name="connsiteX10" fmla="*/ 10515600 w 10515600"/>
              <a:gd name="connsiteY10" fmla="*/ 4029355 h 4835245"/>
              <a:gd name="connsiteX11" fmla="*/ 9709710 w 10515600"/>
              <a:gd name="connsiteY11" fmla="*/ 4835245 h 4835245"/>
              <a:gd name="connsiteX12" fmla="*/ 4381500 w 10515600"/>
              <a:gd name="connsiteY12" fmla="*/ 4835245 h 4835245"/>
              <a:gd name="connsiteX13" fmla="*/ 3067085 w 10515600"/>
              <a:gd name="connsiteY13" fmla="*/ 5439651 h 4835245"/>
              <a:gd name="connsiteX14" fmla="*/ 1752600 w 10515600"/>
              <a:gd name="connsiteY14" fmla="*/ 4835245 h 4835245"/>
              <a:gd name="connsiteX15" fmla="*/ 805890 w 10515600"/>
              <a:gd name="connsiteY15" fmla="*/ 4835245 h 4835245"/>
              <a:gd name="connsiteX16" fmla="*/ 0 w 10515600"/>
              <a:gd name="connsiteY16" fmla="*/ 4029355 h 4835245"/>
              <a:gd name="connsiteX17" fmla="*/ 0 w 10515600"/>
              <a:gd name="connsiteY17" fmla="*/ 4029371 h 4835245"/>
              <a:gd name="connsiteX18" fmla="*/ 0 w 10515600"/>
              <a:gd name="connsiteY18" fmla="*/ 2820560 h 4835245"/>
              <a:gd name="connsiteX19" fmla="*/ 0 w 10515600"/>
              <a:gd name="connsiteY19" fmla="*/ 2820560 h 4835245"/>
              <a:gd name="connsiteX20" fmla="*/ 0 w 10515600"/>
              <a:gd name="connsiteY20" fmla="*/ 805890 h 483524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4381500 w 10515600"/>
              <a:gd name="connsiteY12" fmla="*/ 4835245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2279725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1440628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2552700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34351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02078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515600" h="5450408">
                <a:moveTo>
                  <a:pt x="0" y="805890"/>
                </a:moveTo>
                <a:cubicBezTo>
                  <a:pt x="0" y="360809"/>
                  <a:pt x="360809" y="0"/>
                  <a:pt x="805890" y="0"/>
                </a:cubicBezTo>
                <a:lnTo>
                  <a:pt x="1752600" y="0"/>
                </a:lnTo>
                <a:lnTo>
                  <a:pt x="1752600" y="0"/>
                </a:lnTo>
                <a:lnTo>
                  <a:pt x="4381500" y="0"/>
                </a:lnTo>
                <a:lnTo>
                  <a:pt x="9709710" y="0"/>
                </a:lnTo>
                <a:cubicBezTo>
                  <a:pt x="10154791" y="0"/>
                  <a:pt x="10515600" y="360809"/>
                  <a:pt x="10515600" y="805890"/>
                </a:cubicBezTo>
                <a:lnTo>
                  <a:pt x="10515600" y="2820560"/>
                </a:lnTo>
                <a:lnTo>
                  <a:pt x="10515600" y="2820560"/>
                </a:lnTo>
                <a:lnTo>
                  <a:pt x="10515600" y="4029371"/>
                </a:lnTo>
                <a:lnTo>
                  <a:pt x="10515600" y="4029355"/>
                </a:lnTo>
                <a:cubicBezTo>
                  <a:pt x="10515600" y="4474436"/>
                  <a:pt x="10154791" y="4835245"/>
                  <a:pt x="9709710" y="4835245"/>
                </a:cubicBezTo>
                <a:lnTo>
                  <a:pt x="2552700" y="4846003"/>
                </a:lnTo>
                <a:lnTo>
                  <a:pt x="2002078" y="5450408"/>
                </a:lnTo>
                <a:lnTo>
                  <a:pt x="1440628" y="4824487"/>
                </a:lnTo>
                <a:lnTo>
                  <a:pt x="805890" y="4835245"/>
                </a:lnTo>
                <a:cubicBezTo>
                  <a:pt x="360809" y="4835245"/>
                  <a:pt x="0" y="4474436"/>
                  <a:pt x="0" y="4029355"/>
                </a:cubicBezTo>
                <a:lnTo>
                  <a:pt x="0" y="4029371"/>
                </a:lnTo>
                <a:lnTo>
                  <a:pt x="0" y="2820560"/>
                </a:lnTo>
                <a:lnTo>
                  <a:pt x="0" y="2820560"/>
                </a:lnTo>
                <a:lnTo>
                  <a:pt x="0" y="8058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1040802" y="1078880"/>
            <a:ext cx="7116184" cy="1664320"/>
          </a:xfrm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375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“Click to edit quote.”</a:t>
            </a:r>
            <a:endParaRPr lang="en-US" dirty="0"/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040802" y="3094813"/>
            <a:ext cx="7116184" cy="761804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- Click to edit name or subtext</a:t>
            </a:r>
            <a:endParaRPr lang="en-US" dirty="0"/>
          </a:p>
        </p:txBody>
      </p:sp>
      <p:sp>
        <p:nvSpPr>
          <p:cNvPr id="16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4767263"/>
            <a:ext cx="1018943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FB33B-BCEE-4E25-B97B-A564B0E1024B}" type="datetime1">
              <a:rPr lang="en-US" smtClean="0">
                <a:solidFill>
                  <a:srgbClr val="FFFFFF"/>
                </a:solidFill>
              </a:rPr>
              <a:pPr/>
              <a:t>4/5/2017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4767262"/>
            <a:ext cx="4190735" cy="273844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4767263"/>
            <a:ext cx="1097001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860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Black Circle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9968" y="514350"/>
            <a:ext cx="4114800" cy="4114800"/>
          </a:xfrm>
          <a:prstGeom prst="ellipse">
            <a:avLst/>
          </a:prstGeo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tabLst>
                <a:tab pos="1756172" algn="l"/>
                <a:tab pos="2827735" algn="l"/>
              </a:tabLst>
              <a:defRPr sz="4125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7C3B6E0-E413-4EA2-9B23-AF69A1623F89}" type="datetime1">
              <a:rPr lang="en-US" smtClean="0">
                <a:solidFill>
                  <a:srgbClr val="FFFFFF"/>
                </a:solidFill>
              </a:rPr>
              <a:pPr/>
              <a:t>4/5/2017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664165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Multiple Circle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290298" y="684398"/>
            <a:ext cx="3496041" cy="3496041"/>
          </a:xfrm>
          <a:prstGeom prst="ellipse">
            <a:avLst/>
          </a:prstGeo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3375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7158612" y="393005"/>
            <a:ext cx="1616475" cy="1616475"/>
          </a:xfrm>
          <a:prstGeom prst="ellipse">
            <a:avLst/>
          </a:prstGeom>
          <a:solidFill>
            <a:srgbClr val="78BE21">
              <a:alpha val="87843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75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Second Point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938251" y="2686384"/>
            <a:ext cx="1978484" cy="1978484"/>
          </a:xfrm>
          <a:prstGeom prst="ellipse">
            <a:avLst/>
          </a:prstGeom>
          <a:solidFill>
            <a:srgbClr val="000000">
              <a:alpha val="87843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75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Third Point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38A7556-21FA-4204-9DD6-1F6FDEC2C796}" type="datetime1">
              <a:rPr lang="en-US" smtClean="0">
                <a:solidFill>
                  <a:srgbClr val="FFFFFF"/>
                </a:solidFill>
              </a:rPr>
              <a:pPr/>
              <a:t>4/5/2017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901401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Black Box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24607" y="1207400"/>
            <a:ext cx="5694788" cy="2728700"/>
          </a:xfr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spcAft>
                <a:spcPts val="750"/>
              </a:spcAft>
              <a:tabLst>
                <a:tab pos="2827735" algn="l"/>
              </a:tabLst>
              <a:defRPr sz="525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Quote or </a:t>
            </a:r>
            <a:br>
              <a:rPr lang="en-US" dirty="0" smtClean="0"/>
            </a:br>
            <a:r>
              <a:rPr lang="en-US" dirty="0" smtClean="0"/>
              <a:t>Statement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EB49D9C-C4C1-46A9-AED8-599F8B47287F}" type="datetime1">
              <a:rPr lang="en-US" smtClean="0">
                <a:solidFill>
                  <a:srgbClr val="FFFFFF"/>
                </a:solidFill>
              </a:rPr>
              <a:pPr/>
              <a:t>4/5/2017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1055589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olid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042264"/>
            <a:ext cx="7886700" cy="1005742"/>
          </a:xfrm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525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Quote or Statement</a:t>
            </a:r>
            <a:endParaRPr lang="en-US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194275"/>
            <a:ext cx="7886700" cy="2005076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Make a secondary statement here.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094F804-653A-41F1-A565-1098D9DEB37A}" type="datetime1">
              <a:rPr lang="en-US" smtClean="0">
                <a:solidFill>
                  <a:srgbClr val="FFFFFF"/>
                </a:solidFill>
              </a:rPr>
              <a:pPr/>
              <a:t>4/5/2017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87600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Solid Light Background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1042264"/>
            <a:ext cx="9144000" cy="1005742"/>
          </a:xfrm>
          <a:solidFill>
            <a:schemeClr val="tx1"/>
          </a:solidFill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525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Quote or Statement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194275"/>
            <a:ext cx="7886700" cy="2005076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Make a secondary statement here.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A75E6-E45B-4C5D-981E-7C8ED0C72F5D}" type="datetime1">
              <a:rPr lang="en-US" smtClean="0">
                <a:solidFill>
                  <a:srgbClr val="000000"/>
                </a:solidFill>
              </a:rPr>
              <a:pPr/>
              <a:t>4/5/2017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Here | 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8318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Full Imag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9144000" cy="51435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edit background picture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042264"/>
            <a:ext cx="7886700" cy="1005742"/>
          </a:xfrm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525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Quote or Statement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194275"/>
            <a:ext cx="7886700" cy="2005076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Make a secondary statement here.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8B25D9D-5365-41CD-BF43-4FFFCBF4BBDA}" type="datetime1">
              <a:rPr lang="en-US" smtClean="0">
                <a:solidFill>
                  <a:srgbClr val="FFFFFF"/>
                </a:solidFill>
              </a:rPr>
              <a:pPr/>
              <a:t>4/5/2017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5077953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- Imag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68104" y="468352"/>
            <a:ext cx="3898746" cy="3804330"/>
          </a:xfrm>
          <a:prstGeom prst="ellipse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450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title.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754099" y="0"/>
            <a:ext cx="2989660" cy="3814763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30000" i="0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894EF-7DC0-4B7C-83F8-29D989AA60F6}" type="datetime1">
              <a:rPr lang="en-US" smtClean="0">
                <a:solidFill>
                  <a:srgbClr val="FFFFFF"/>
                </a:solidFill>
              </a:rPr>
              <a:pPr/>
              <a:t>4/5/2017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4933873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-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68104" y="468352"/>
            <a:ext cx="3898746" cy="3804330"/>
          </a:xfrm>
          <a:prstGeom prst="ellipse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450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title.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754099" y="0"/>
            <a:ext cx="2989660" cy="3814763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30000" i="0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78DBCF0-11C3-4F19-90D9-2EE7F00784FE}" type="datetime1">
              <a:rPr lang="en-US" smtClean="0">
                <a:solidFill>
                  <a:srgbClr val="FFFFFF"/>
                </a:solidFill>
              </a:rPr>
              <a:pPr/>
              <a:t>4/5/2017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5965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Solid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659550"/>
            <a:ext cx="7886700" cy="1104122"/>
          </a:xfrm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525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763673"/>
            <a:ext cx="7886700" cy="18882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firstname.lastname@state.mn.us</a:t>
            </a:r>
          </a:p>
          <a:p>
            <a:pPr lvl="0"/>
            <a:r>
              <a:rPr lang="en-US" dirty="0" smtClean="0"/>
              <a:t>555-555-5555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094F804-653A-41F1-A565-1098D9DEB37A}" type="datetime1">
              <a:rPr lang="en-US" smtClean="0">
                <a:solidFill>
                  <a:srgbClr val="FFFFFF"/>
                </a:solidFill>
              </a:rPr>
              <a:pPr/>
              <a:t>4/5/2017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Optional Tagline Goes Here </a:t>
            </a:r>
            <a:r>
              <a:rPr lang="en-US" dirty="0" smtClean="0">
                <a:solidFill>
                  <a:srgbClr val="78BE21"/>
                </a:solidFill>
              </a:rPr>
              <a:t>|</a:t>
            </a:r>
            <a:r>
              <a:rPr lang="en-US" dirty="0" smtClean="0">
                <a:solidFill>
                  <a:srgbClr val="FFFFFF"/>
                </a:solidFill>
              </a:rPr>
              <a:t>  mndot.gov/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12385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srgbClr val="FFFFFF"/>
              </a:solidFill>
            </a:endParaRPr>
          </a:p>
        </p:txBody>
      </p:sp>
      <p:pic>
        <p:nvPicPr>
          <p:cNvPr id="10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264" y="473201"/>
            <a:ext cx="2893869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996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Quote Solid Light Background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1238535"/>
            <a:ext cx="9144000" cy="1299950"/>
          </a:xfrm>
          <a:solidFill>
            <a:schemeClr val="tx1"/>
          </a:solidFill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525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640842"/>
            <a:ext cx="7886700" cy="2011031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firstname.lastname@state.mn.us</a:t>
            </a:r>
          </a:p>
          <a:p>
            <a:pPr lvl="0"/>
            <a:r>
              <a:rPr lang="en-US" dirty="0" smtClean="0"/>
              <a:t>555-555-5555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66A75E6-E45B-4C5D-981E-7C8ED0C72F5D}" type="datetime1">
              <a:rPr lang="en-US" smtClean="0">
                <a:solidFill>
                  <a:srgbClr val="000000"/>
                </a:solidFill>
              </a:rPr>
              <a:pPr/>
              <a:t>4/5/2017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Optional Tagline Goes Here</a:t>
            </a:r>
            <a:r>
              <a:rPr lang="en-US" dirty="0" smtClean="0">
                <a:solidFill>
                  <a:srgbClr val="003865"/>
                </a:solidFill>
              </a:rPr>
              <a:t> |  mndot.gov/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9144000" cy="12385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srgbClr val="FFFFFF"/>
              </a:solidFill>
            </a:endParaRPr>
          </a:p>
        </p:txBody>
      </p:sp>
      <p:pic>
        <p:nvPicPr>
          <p:cNvPr id="11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264" y="473202"/>
            <a:ext cx="2893869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7100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emf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8.xml"/><Relationship Id="rId18" Type="http://schemas.openxmlformats.org/officeDocument/2006/relationships/slideLayout" Target="../slideLayouts/slideLayout23.xml"/><Relationship Id="rId26" Type="http://schemas.openxmlformats.org/officeDocument/2006/relationships/slideLayout" Target="../slideLayouts/slideLayout31.xml"/><Relationship Id="rId39" Type="http://schemas.openxmlformats.org/officeDocument/2006/relationships/slideLayout" Target="../slideLayouts/slideLayout44.xml"/><Relationship Id="rId3" Type="http://schemas.openxmlformats.org/officeDocument/2006/relationships/slideLayout" Target="../slideLayouts/slideLayout8.xml"/><Relationship Id="rId21" Type="http://schemas.openxmlformats.org/officeDocument/2006/relationships/slideLayout" Target="../slideLayouts/slideLayout26.xml"/><Relationship Id="rId34" Type="http://schemas.openxmlformats.org/officeDocument/2006/relationships/slideLayout" Target="../slideLayouts/slideLayout39.xml"/><Relationship Id="rId42" Type="http://schemas.openxmlformats.org/officeDocument/2006/relationships/slideLayout" Target="../slideLayouts/slideLayout47.xml"/><Relationship Id="rId47" Type="http://schemas.openxmlformats.org/officeDocument/2006/relationships/slideLayout" Target="../slideLayouts/slideLayout52.xml"/><Relationship Id="rId50" Type="http://schemas.openxmlformats.org/officeDocument/2006/relationships/theme" Target="../theme/theme4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slideLayout" Target="../slideLayouts/slideLayout22.xml"/><Relationship Id="rId25" Type="http://schemas.openxmlformats.org/officeDocument/2006/relationships/slideLayout" Target="../slideLayouts/slideLayout30.xml"/><Relationship Id="rId33" Type="http://schemas.openxmlformats.org/officeDocument/2006/relationships/slideLayout" Target="../slideLayouts/slideLayout38.xml"/><Relationship Id="rId38" Type="http://schemas.openxmlformats.org/officeDocument/2006/relationships/slideLayout" Target="../slideLayouts/slideLayout43.xml"/><Relationship Id="rId46" Type="http://schemas.openxmlformats.org/officeDocument/2006/relationships/slideLayout" Target="../slideLayouts/slideLayout51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5.xml"/><Relationship Id="rId29" Type="http://schemas.openxmlformats.org/officeDocument/2006/relationships/slideLayout" Target="../slideLayouts/slideLayout34.xml"/><Relationship Id="rId41" Type="http://schemas.openxmlformats.org/officeDocument/2006/relationships/slideLayout" Target="../slideLayouts/slideLayout46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24" Type="http://schemas.openxmlformats.org/officeDocument/2006/relationships/slideLayout" Target="../slideLayouts/slideLayout29.xml"/><Relationship Id="rId32" Type="http://schemas.openxmlformats.org/officeDocument/2006/relationships/slideLayout" Target="../slideLayouts/slideLayout37.xml"/><Relationship Id="rId37" Type="http://schemas.openxmlformats.org/officeDocument/2006/relationships/slideLayout" Target="../slideLayouts/slideLayout42.xml"/><Relationship Id="rId40" Type="http://schemas.openxmlformats.org/officeDocument/2006/relationships/slideLayout" Target="../slideLayouts/slideLayout45.xml"/><Relationship Id="rId45" Type="http://schemas.openxmlformats.org/officeDocument/2006/relationships/slideLayout" Target="../slideLayouts/slideLayout50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23" Type="http://schemas.openxmlformats.org/officeDocument/2006/relationships/slideLayout" Target="../slideLayouts/slideLayout28.xml"/><Relationship Id="rId28" Type="http://schemas.openxmlformats.org/officeDocument/2006/relationships/slideLayout" Target="../slideLayouts/slideLayout33.xml"/><Relationship Id="rId36" Type="http://schemas.openxmlformats.org/officeDocument/2006/relationships/slideLayout" Target="../slideLayouts/slideLayout41.xml"/><Relationship Id="rId49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15.xml"/><Relationship Id="rId19" Type="http://schemas.openxmlformats.org/officeDocument/2006/relationships/slideLayout" Target="../slideLayouts/slideLayout24.xml"/><Relationship Id="rId31" Type="http://schemas.openxmlformats.org/officeDocument/2006/relationships/slideLayout" Target="../slideLayouts/slideLayout36.xml"/><Relationship Id="rId44" Type="http://schemas.openxmlformats.org/officeDocument/2006/relationships/slideLayout" Target="../slideLayouts/slideLayout49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Relationship Id="rId22" Type="http://schemas.openxmlformats.org/officeDocument/2006/relationships/slideLayout" Target="../slideLayouts/slideLayout27.xml"/><Relationship Id="rId27" Type="http://schemas.openxmlformats.org/officeDocument/2006/relationships/slideLayout" Target="../slideLayouts/slideLayout32.xml"/><Relationship Id="rId30" Type="http://schemas.openxmlformats.org/officeDocument/2006/relationships/slideLayout" Target="../slideLayouts/slideLayout35.xml"/><Relationship Id="rId35" Type="http://schemas.openxmlformats.org/officeDocument/2006/relationships/slideLayout" Target="../slideLayouts/slideLayout40.xml"/><Relationship Id="rId43" Type="http://schemas.openxmlformats.org/officeDocument/2006/relationships/slideLayout" Target="../slideLayouts/slideLayout48.xml"/><Relationship Id="rId48" Type="http://schemas.openxmlformats.org/officeDocument/2006/relationships/slideLayout" Target="../slideLayouts/slideLayout53.xml"/><Relationship Id="rId8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4788" y="1200151"/>
            <a:ext cx="8482012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4788" y="4691162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537D1D7B-70B5-9D4F-A9E5-525C1090DAAC}" type="datetime4">
              <a:rPr lang="en-US" smtClean="0"/>
              <a:t>April 5, 2017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6800" y="4828084"/>
            <a:ext cx="38410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CCCCCC"/>
                </a:solidFill>
                <a:latin typeface="Arial"/>
                <a:cs typeface="Arial"/>
              </a:defRPr>
            </a:lvl1pPr>
          </a:lstStyle>
          <a:p>
            <a:fld id="{7FE0505B-37A8-D24C-BEF3-C2D216B51C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116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hf hdr="0" ftr="0"/>
  <p:txStyles>
    <p:titleStyle>
      <a:lvl1pPr algn="l" defTabSz="457200" rtl="0" eaLnBrk="1" latinLnBrk="0" hangingPunct="1">
        <a:spcBef>
          <a:spcPct val="0"/>
        </a:spcBef>
        <a:buNone/>
        <a:defRPr sz="1800" b="1" kern="1200" baseline="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1000" b="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5136" y="333381"/>
            <a:ext cx="8229600" cy="3912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136" y="736649"/>
            <a:ext cx="5332506" cy="249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67076" y="4815076"/>
            <a:ext cx="626035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2"/>
                </a:solidFill>
                <a:latin typeface="Arial"/>
                <a:cs typeface="Arial"/>
              </a:defRPr>
            </a:lvl1pPr>
          </a:lstStyle>
          <a:p>
            <a:fld id="{A88B48FB-E956-2048-9E74-C69E7CAA26C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4815076"/>
            <a:ext cx="9144000" cy="0"/>
          </a:xfrm>
          <a:prstGeom prst="line">
            <a:avLst/>
          </a:prstGeom>
          <a:ln w="12700" cmpd="sng">
            <a:solidFill>
              <a:srgbClr val="CCCC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Subtitle 1"/>
          <p:cNvSpPr txBox="1">
            <a:spLocks/>
          </p:cNvSpPr>
          <p:nvPr/>
        </p:nvSpPr>
        <p:spPr>
          <a:xfrm>
            <a:off x="-56474" y="4864453"/>
            <a:ext cx="1050635" cy="1602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 smtClean="0">
                <a:latin typeface="Helvetica Neue"/>
                <a:cs typeface="Helvetica Neue"/>
              </a:rPr>
              <a:t>Powered by</a:t>
            </a:r>
            <a:endParaRPr lang="en-US" sz="800" dirty="0">
              <a:latin typeface="Helvetica Neue"/>
              <a:cs typeface="Helvetica Neue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204788" y="729178"/>
            <a:ext cx="8780462" cy="0"/>
          </a:xfrm>
          <a:prstGeom prst="line">
            <a:avLst/>
          </a:prstGeom>
          <a:ln w="6350" cmpd="sng">
            <a:solidFill>
              <a:srgbClr val="CCCC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76477" y="4906329"/>
            <a:ext cx="1060918" cy="134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875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457200" rtl="0" eaLnBrk="1" latinLnBrk="0" hangingPunct="1">
        <a:spcBef>
          <a:spcPct val="0"/>
        </a:spcBef>
        <a:buNone/>
        <a:defRPr sz="20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10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498" y="2009589"/>
            <a:ext cx="8229600" cy="533140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29705" y="4819820"/>
            <a:ext cx="663015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2"/>
                </a:solidFill>
                <a:latin typeface="Arial"/>
                <a:cs typeface="Arial"/>
              </a:defRPr>
            </a:lvl1pPr>
          </a:lstStyle>
          <a:p>
            <a:fld id="{37B593F9-7B30-274B-BFFF-492683631E4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4815076"/>
            <a:ext cx="9144000" cy="0"/>
          </a:xfrm>
          <a:prstGeom prst="line">
            <a:avLst/>
          </a:prstGeom>
          <a:ln w="12700" cmpd="sng">
            <a:solidFill>
              <a:srgbClr val="CCCC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Subtitle 1"/>
          <p:cNvSpPr txBox="1">
            <a:spLocks/>
          </p:cNvSpPr>
          <p:nvPr/>
        </p:nvSpPr>
        <p:spPr>
          <a:xfrm>
            <a:off x="-56474" y="4864453"/>
            <a:ext cx="1050635" cy="1602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 smtClean="0">
                <a:latin typeface="Helvetica Neue"/>
                <a:cs typeface="Helvetica Neue"/>
              </a:rPr>
              <a:t>Powered by</a:t>
            </a:r>
            <a:endParaRPr lang="en-US" sz="800" dirty="0">
              <a:latin typeface="Helvetica Neue"/>
              <a:cs typeface="Helvetica Neue"/>
            </a:endParaRPr>
          </a:p>
        </p:txBody>
      </p:sp>
      <p:sp>
        <p:nvSpPr>
          <p:cNvPr id="12" name="Title Placeholder 11"/>
          <p:cNvSpPr>
            <a:spLocks noGrp="1"/>
          </p:cNvSpPr>
          <p:nvPr>
            <p:ph type="title"/>
          </p:nvPr>
        </p:nvSpPr>
        <p:spPr>
          <a:xfrm>
            <a:off x="204788" y="807371"/>
            <a:ext cx="8229600" cy="857250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6477" y="4906329"/>
            <a:ext cx="1060918" cy="134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960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1600" b="1" kern="1200">
          <a:solidFill>
            <a:schemeClr val="bg1">
              <a:lumMod val="50000"/>
            </a:schemeClr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101894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pPr defTabSz="685800"/>
            <a:fld id="{068C556E-7101-4471-A958-3911E20944AB}" type="datetime1">
              <a:rPr lang="en-US" smtClean="0">
                <a:solidFill>
                  <a:srgbClr val="000000"/>
                </a:solidFill>
              </a:rPr>
              <a:pPr defTabSz="685800"/>
              <a:t>4/5/2017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4767262"/>
            <a:ext cx="4190735" cy="273844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pPr defTabSz="685800"/>
            <a:r>
              <a:rPr lang="en-US" smtClean="0">
                <a:solidFill>
                  <a:srgbClr val="000000"/>
                </a:solidFill>
              </a:rPr>
              <a:t>Optional Tagline Goes Here </a:t>
            </a:r>
            <a:r>
              <a:rPr lang="en-US" smtClean="0">
                <a:solidFill>
                  <a:srgbClr val="003865"/>
                </a:solidFill>
              </a:rPr>
              <a:t>|</a:t>
            </a:r>
            <a:r>
              <a:rPr lang="en-US" smtClean="0">
                <a:solidFill>
                  <a:srgbClr val="000000"/>
                </a:solidFill>
              </a:rPr>
              <a:t> mn.gov/websiteurl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349" y="4767263"/>
            <a:ext cx="109700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pPr defTabSz="685800"/>
            <a:fld id="{48F63A3B-78C7-47BE-AE5E-E10140E04643}" type="slidenum">
              <a:rPr lang="en-US" smtClean="0">
                <a:solidFill>
                  <a:srgbClr val="000000"/>
                </a:solidFill>
              </a:rPr>
              <a:pPr defTabSz="685800"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516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694" r:id="rId20"/>
    <p:sldLayoutId id="2147483695" r:id="rId21"/>
    <p:sldLayoutId id="2147483696" r:id="rId22"/>
    <p:sldLayoutId id="2147483697" r:id="rId23"/>
    <p:sldLayoutId id="2147483698" r:id="rId24"/>
    <p:sldLayoutId id="2147483699" r:id="rId25"/>
    <p:sldLayoutId id="2147483700" r:id="rId26"/>
    <p:sldLayoutId id="2147483701" r:id="rId27"/>
    <p:sldLayoutId id="2147483702" r:id="rId28"/>
    <p:sldLayoutId id="2147483703" r:id="rId29"/>
    <p:sldLayoutId id="2147483704" r:id="rId30"/>
    <p:sldLayoutId id="2147483705" r:id="rId31"/>
    <p:sldLayoutId id="2147483706" r:id="rId32"/>
    <p:sldLayoutId id="2147483707" r:id="rId33"/>
    <p:sldLayoutId id="2147483708" r:id="rId34"/>
    <p:sldLayoutId id="2147483709" r:id="rId35"/>
    <p:sldLayoutId id="2147483710" r:id="rId36"/>
    <p:sldLayoutId id="2147483711" r:id="rId37"/>
    <p:sldLayoutId id="2147483712" r:id="rId38"/>
    <p:sldLayoutId id="2147483713" r:id="rId39"/>
    <p:sldLayoutId id="2147483714" r:id="rId40"/>
    <p:sldLayoutId id="2147483715" r:id="rId41"/>
    <p:sldLayoutId id="2147483716" r:id="rId42"/>
    <p:sldLayoutId id="2147483717" r:id="rId43"/>
    <p:sldLayoutId id="2147483718" r:id="rId44"/>
    <p:sldLayoutId id="2147483719" r:id="rId45"/>
    <p:sldLayoutId id="2147483720" r:id="rId46"/>
    <p:sldLayoutId id="2147483721" r:id="rId47"/>
    <p:sldLayoutId id="2147483722" r:id="rId48"/>
    <p:sldLayoutId id="2147483723" r:id="rId49"/>
  </p:sldLayoutIdLst>
  <p:timing>
    <p:tnLst>
      <p:par>
        <p:cTn id="1" dur="indefinite" restart="never" nodeType="tmRoot"/>
      </p:par>
    </p:tnLst>
  </p:timing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spcAft>
          <a:spcPts val="750"/>
        </a:spcAft>
        <a:buClr>
          <a:schemeClr val="accent1"/>
        </a:buClr>
        <a:buFont typeface="Arial" panose="020B0604020202020204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00000"/>
        </a:lnSpc>
        <a:spcBef>
          <a:spcPts val="375"/>
        </a:spcBef>
        <a:spcAft>
          <a:spcPts val="750"/>
        </a:spcAft>
        <a:buClr>
          <a:schemeClr val="accent1"/>
        </a:buClr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375"/>
        </a:spcBef>
        <a:spcAft>
          <a:spcPts val="750"/>
        </a:spcAft>
        <a:buClr>
          <a:schemeClr val="accent1"/>
        </a:buClr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375"/>
        </a:spcBef>
        <a:spcAft>
          <a:spcPts val="750"/>
        </a:spcAft>
        <a:buClr>
          <a:schemeClr val="accent1"/>
        </a:buClr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375"/>
        </a:spcBef>
        <a:spcAft>
          <a:spcPts val="750"/>
        </a:spcAft>
        <a:buClr>
          <a:schemeClr val="accent1"/>
        </a:buClr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MnDOT Customer Survey </a:t>
            </a:r>
            <a:br>
              <a:rPr lang="en-US" dirty="0" smtClean="0"/>
            </a:br>
            <a:r>
              <a:rPr lang="en-US" dirty="0" smtClean="0"/>
              <a:t>March 2017 Summary Data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Public Engagement &amp; Constituent Services Office</a:t>
            </a:r>
          </a:p>
        </p:txBody>
      </p:sp>
      <p:pic>
        <p:nvPicPr>
          <p:cNvPr id="24" name="Picture Placeholder 23"/>
          <p:cNvPicPr>
            <a:picLocks noGrp="1" noChangeAspect="1"/>
          </p:cNvPicPr>
          <p:nvPr>
            <p:ph type="pic" sz="quarter" idx="17"/>
          </p:nvPr>
        </p:nvPicPr>
        <p:blipFill>
          <a:blip r:embed="rId3"/>
          <a:srcRect t="29191" b="29191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829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dirty="0"/>
              <a:t>Date Created: Monday, February 27, 2017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42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dirty="0"/>
              <a:t>Total Responses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dirty="0"/>
              <a:t>Complete Responses: 35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Q1: What was the main topic of your question, concern or comment? (Select all that apply.)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Answered: 42    Skipped: 0</a:t>
            </a:r>
          </a:p>
        </p:txBody>
      </p:sp>
      <p:pic>
        <p:nvPicPr>
          <p:cNvPr id="4" name="Picture 3" descr="chart91824383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658" y="1396611"/>
            <a:ext cx="4481566" cy="33951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Q1: What was the main topic of your question, concern or comment? (Select all that apply.)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Answered: 42    Skipped: 0</a:t>
            </a:r>
          </a:p>
        </p:txBody>
      </p:sp>
      <p:pic>
        <p:nvPicPr>
          <p:cNvPr id="4" name="Picture 3" descr="table91824383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658" y="1498491"/>
            <a:ext cx="5388428" cy="277585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Q2: How easy or difficult was it for you to find a way to contact MnDOT?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Answered: 38    Skipped: 4</a:t>
            </a:r>
          </a:p>
        </p:txBody>
      </p:sp>
      <p:pic>
        <p:nvPicPr>
          <p:cNvPr id="4" name="Picture 3" descr="chart94105546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1246" y="1157833"/>
            <a:ext cx="5048557" cy="3484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859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Q2: How easy or difficult was it for you to find a way to contact MnDOT?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Answered: 38    Skipped: 4</a:t>
            </a:r>
          </a:p>
        </p:txBody>
      </p:sp>
      <p:pic>
        <p:nvPicPr>
          <p:cNvPr id="4" name="Picture 3" descr="table94105546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658" y="1498491"/>
            <a:ext cx="5388428" cy="2195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4045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Q3: How soon did you receive a response after you submitted your question, concern or comment 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Answered: 42    Skipped: 0</a:t>
            </a:r>
          </a:p>
        </p:txBody>
      </p:sp>
      <p:pic>
        <p:nvPicPr>
          <p:cNvPr id="4" name="Picture 3" descr="chart8912951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658" y="1050253"/>
            <a:ext cx="5388428" cy="362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7159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Q3: How soon did you receive a response after you submitted your question, concern or comment 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Answered: 42    Skipped: 0</a:t>
            </a:r>
          </a:p>
        </p:txBody>
      </p:sp>
      <p:pic>
        <p:nvPicPr>
          <p:cNvPr id="4" name="Picture 3" descr="table8912951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658" y="1498491"/>
            <a:ext cx="5388428" cy="2485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0261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Q4: How well did the response time meet your expectations?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Answered: 30    Skipped: 12</a:t>
            </a:r>
          </a:p>
        </p:txBody>
      </p:sp>
      <p:pic>
        <p:nvPicPr>
          <p:cNvPr id="4" name="Picture 3" descr="chart8915586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658" y="1498491"/>
            <a:ext cx="5388428" cy="2630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9331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Q4: How well did the response time meet your expectations?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Answered: 30    Skipped: 12</a:t>
            </a:r>
          </a:p>
        </p:txBody>
      </p:sp>
      <p:pic>
        <p:nvPicPr>
          <p:cNvPr id="4" name="Picture 3" descr="table8915586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658" y="1498491"/>
            <a:ext cx="5388428" cy="1324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0056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Q5: How well did the response answer or address your question, concern or comment?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Answered: 30    Skipped: 12</a:t>
            </a:r>
          </a:p>
        </p:txBody>
      </p:sp>
      <p:pic>
        <p:nvPicPr>
          <p:cNvPr id="4" name="Picture 3" descr="chart9045560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658" y="1498491"/>
            <a:ext cx="5388428" cy="2630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2175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/>
              <a:t>Q5: How well did the response answer or address your question, concern or comment?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Answered: 30    Skipped: 12</a:t>
            </a:r>
          </a:p>
        </p:txBody>
      </p:sp>
      <p:pic>
        <p:nvPicPr>
          <p:cNvPr id="4" name="Picture 3" descr="table9045560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658" y="1498491"/>
            <a:ext cx="5388428" cy="1324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8262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136" y="333380"/>
            <a:ext cx="8229600" cy="1038219"/>
          </a:xfrm>
        </p:spPr>
        <p:txBody>
          <a:bodyPr>
            <a:normAutofit/>
          </a:bodyPr>
          <a:lstStyle/>
          <a:p>
            <a:r>
              <a:rPr lang="en-US" dirty="0"/>
              <a:t>Q6. If you selected "did not meet my expectations" for any of the questions above, please tell us more so we can improve our service to customers</a:t>
            </a:r>
            <a:r>
              <a:rPr lang="en-US" dirty="0" smtClean="0"/>
              <a:t>. </a:t>
            </a:r>
            <a:r>
              <a:rPr lang="en-US" b="0" i="1" dirty="0" smtClean="0"/>
              <a:t>(representative responses)</a:t>
            </a:r>
            <a:endParaRPr lang="en-US" b="0" i="1" dirty="0"/>
          </a:p>
        </p:txBody>
      </p:sp>
      <p:sp>
        <p:nvSpPr>
          <p:cNvPr id="8" name="TextBox 7"/>
          <p:cNvSpPr txBox="1"/>
          <p:nvPr/>
        </p:nvSpPr>
        <p:spPr>
          <a:xfrm>
            <a:off x="115136" y="1568824"/>
            <a:ext cx="862545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Make sure the main highways are cleared and treated before rush hour traffic. So many times this winter, traffic was very slow due to road conditions.</a:t>
            </a:r>
            <a:endParaRPr lang="en-US" i="1" dirty="0" smtClean="0"/>
          </a:p>
          <a:p>
            <a:endParaRPr lang="en-US" i="1" dirty="0" smtClean="0"/>
          </a:p>
          <a:p>
            <a:r>
              <a:rPr lang="en-US" i="1" dirty="0" smtClean="0"/>
              <a:t>One </a:t>
            </a:r>
            <a:r>
              <a:rPr lang="en-US" i="1" dirty="0"/>
              <a:t>day I heard a MNDOT person on the news say "if you can stay home or work from home, you should". I suggested that it would be nice for MNDOT to make a call like that during snow (or rain I guess) events. I received a timely response that just directed me to the traffic map. </a:t>
            </a:r>
          </a:p>
          <a:p>
            <a:endParaRPr lang="en-US" i="1" dirty="0"/>
          </a:p>
          <a:p>
            <a:r>
              <a:rPr lang="en-US" i="1" dirty="0"/>
              <a:t>I only received this Survey Monkey questionnaire. I never received a response to my original question/comment/complaint on the road conditions or lack of having the roads safe for travel.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8629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136" y="333380"/>
            <a:ext cx="8229600" cy="966501"/>
          </a:xfrm>
        </p:spPr>
        <p:txBody>
          <a:bodyPr>
            <a:normAutofit fontScale="90000"/>
          </a:bodyPr>
          <a:lstStyle/>
          <a:p>
            <a:r>
              <a:rPr lang="en-US" dirty="0"/>
              <a:t>Q7. If you selected "exceeded my expectations" for any of the questions above, please tell us more so we know what to continue doing to exceed customer expectations</a:t>
            </a:r>
            <a:r>
              <a:rPr lang="en-US" dirty="0" smtClean="0"/>
              <a:t>! </a:t>
            </a:r>
            <a:r>
              <a:rPr lang="en-US" b="0" i="1" dirty="0">
                <a:solidFill>
                  <a:srgbClr val="333333"/>
                </a:solidFill>
              </a:rPr>
              <a:t>(representative responses)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43433" y="1488145"/>
            <a:ext cx="857025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I </a:t>
            </a:r>
            <a:r>
              <a:rPr lang="en-US" i="1" dirty="0"/>
              <a:t>had a question about a proposed change in an intersection, and fortunately for me, the proposed change was scrapped as that was the best decision in my opinion</a:t>
            </a:r>
            <a:r>
              <a:rPr lang="en-US" i="1" dirty="0" smtClean="0"/>
              <a:t>.</a:t>
            </a:r>
          </a:p>
          <a:p>
            <a:endParaRPr lang="en-US" i="1" dirty="0"/>
          </a:p>
          <a:p>
            <a:r>
              <a:rPr lang="en-US" i="1" dirty="0" smtClean="0"/>
              <a:t>I </a:t>
            </a:r>
            <a:r>
              <a:rPr lang="en-US" i="1" dirty="0"/>
              <a:t>received a personal response that explained exactly why the sign wasn't lit (in error) and assured me it will be in the future.... and it has! Thank </a:t>
            </a:r>
            <a:r>
              <a:rPr lang="en-US" i="1" dirty="0" smtClean="0"/>
              <a:t>you</a:t>
            </a:r>
          </a:p>
          <a:p>
            <a:endParaRPr lang="en-US" i="1" dirty="0"/>
          </a:p>
          <a:p>
            <a:r>
              <a:rPr lang="en-US" i="1" dirty="0"/>
              <a:t>IT WAS JUST A VERY TIMELY RESPONSE, BETTER THAN I EXPECTED CONSIDERING MNDOT MUST RECEIVE MANY AND FROM A LOT OF DISGRUNTLED PEOPLE</a:t>
            </a:r>
            <a:r>
              <a:rPr lang="en-US" i="1" dirty="0" smtClean="0"/>
              <a:t>.</a:t>
            </a:r>
          </a:p>
          <a:p>
            <a:endParaRPr lang="en-US" i="1" dirty="0"/>
          </a:p>
          <a:p>
            <a:r>
              <a:rPr lang="en-US" i="1" dirty="0"/>
              <a:t>Responded quickly and answered my question </a:t>
            </a:r>
            <a:r>
              <a:rPr lang="en-US" i="1" dirty="0" smtClean="0"/>
              <a:t>thoroughly.</a:t>
            </a:r>
          </a:p>
          <a:p>
            <a:endParaRPr lang="en-US" i="1" dirty="0" smtClean="0"/>
          </a:p>
          <a:p>
            <a:r>
              <a:rPr lang="en-US" i="1" dirty="0"/>
              <a:t>Simply did not expect such a quick </a:t>
            </a:r>
            <a:r>
              <a:rPr lang="en-US" i="1" dirty="0" smtClean="0"/>
              <a:t>response!</a:t>
            </a:r>
            <a:endParaRPr lang="en-US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08457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Q8: How likely would you be to contact MnDOT again with a question, concern or comment?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Answered: 30    Skipped: 12</a:t>
            </a:r>
          </a:p>
        </p:txBody>
      </p:sp>
      <p:pic>
        <p:nvPicPr>
          <p:cNvPr id="4" name="Picture 3" descr="chart9045593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082" y="1256444"/>
            <a:ext cx="4974624" cy="3433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5873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Q8: How likely would you be to contact MnDOT again with a question, concern or comment?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Answered: 30    Skipped: 12</a:t>
            </a:r>
          </a:p>
        </p:txBody>
      </p:sp>
      <p:pic>
        <p:nvPicPr>
          <p:cNvPr id="4" name="Picture 3" descr="table9045593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658" y="1498491"/>
            <a:ext cx="5388428" cy="2195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846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Q8: How likely would you be to contact MnDOT again with a question, concern or comment?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Answered: 30    Skipped: 12</a:t>
            </a:r>
          </a:p>
        </p:txBody>
      </p:sp>
      <p:pic>
        <p:nvPicPr>
          <p:cNvPr id="4" name="Picture 3" descr="chart9045593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658" y="1180065"/>
            <a:ext cx="4992554" cy="3446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0583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Q8: How likely would you be to contact MnDOT again with a question, concern or comment?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Answered: 30    Skipped: 12</a:t>
            </a:r>
          </a:p>
        </p:txBody>
      </p:sp>
      <p:pic>
        <p:nvPicPr>
          <p:cNvPr id="4" name="Picture 3" descr="table9045593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658" y="1498491"/>
            <a:ext cx="5388428" cy="2195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70141"/>
      </p:ext>
    </p:extLst>
  </p:cSld>
  <p:clrMapOvr>
    <a:masterClrMapping/>
  </p:clrMapOvr>
</p:sld>
</file>

<file path=ppt/theme/theme1.xml><?xml version="1.0" encoding="utf-8"?>
<a:theme xmlns:a="http://schemas.openxmlformats.org/drawingml/2006/main" name="SM-template-20140529">
  <a:themeElements>
    <a:clrScheme name="Custom 1">
      <a:dk1>
        <a:srgbClr val="333333"/>
      </a:dk1>
      <a:lt1>
        <a:sysClr val="window" lastClr="FFFFFF"/>
      </a:lt1>
      <a:dk2>
        <a:srgbClr val="666666"/>
      </a:dk2>
      <a:lt2>
        <a:srgbClr val="EEECE1"/>
      </a:lt2>
      <a:accent1>
        <a:srgbClr val="8BAB42"/>
      </a:accent1>
      <a:accent2>
        <a:srgbClr val="CCCCCC"/>
      </a:accent2>
      <a:accent3>
        <a:srgbClr val="60574C"/>
      </a:accent3>
      <a:accent4>
        <a:srgbClr val="31859C"/>
      </a:accent4>
      <a:accent5>
        <a:srgbClr val="A8BC33"/>
      </a:accent5>
      <a:accent6>
        <a:srgbClr val="FFFFFF"/>
      </a:accent6>
      <a:hlink>
        <a:srgbClr val="31859C"/>
      </a:hlink>
      <a:folHlink>
        <a:srgbClr val="31859C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Data slides">
  <a:themeElements>
    <a:clrScheme name="Custom 1">
      <a:dk1>
        <a:srgbClr val="333333"/>
      </a:dk1>
      <a:lt1>
        <a:sysClr val="window" lastClr="FFFFFF"/>
      </a:lt1>
      <a:dk2>
        <a:srgbClr val="666666"/>
      </a:dk2>
      <a:lt2>
        <a:srgbClr val="EEECE1"/>
      </a:lt2>
      <a:accent1>
        <a:srgbClr val="8BAB42"/>
      </a:accent1>
      <a:accent2>
        <a:srgbClr val="CCCCCC"/>
      </a:accent2>
      <a:accent3>
        <a:srgbClr val="60574C"/>
      </a:accent3>
      <a:accent4>
        <a:srgbClr val="31859C"/>
      </a:accent4>
      <a:accent5>
        <a:srgbClr val="A8BC33"/>
      </a:accent5>
      <a:accent6>
        <a:srgbClr val="FFFFFF"/>
      </a:accent6>
      <a:hlink>
        <a:srgbClr val="31859C"/>
      </a:hlink>
      <a:folHlink>
        <a:srgbClr val="31859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Response Summary">
  <a:themeElements>
    <a:clrScheme name="Custom 1">
      <a:dk1>
        <a:srgbClr val="333333"/>
      </a:dk1>
      <a:lt1>
        <a:sysClr val="window" lastClr="FFFFFF"/>
      </a:lt1>
      <a:dk2>
        <a:srgbClr val="666666"/>
      </a:dk2>
      <a:lt2>
        <a:srgbClr val="EEECE1"/>
      </a:lt2>
      <a:accent1>
        <a:srgbClr val="8BAB42"/>
      </a:accent1>
      <a:accent2>
        <a:srgbClr val="CCCCCC"/>
      </a:accent2>
      <a:accent3>
        <a:srgbClr val="60574C"/>
      </a:accent3>
      <a:accent4>
        <a:srgbClr val="31859C"/>
      </a:accent4>
      <a:accent5>
        <a:srgbClr val="A8BC33"/>
      </a:accent5>
      <a:accent6>
        <a:srgbClr val="FFFFFF"/>
      </a:accent6>
      <a:hlink>
        <a:srgbClr val="31859C"/>
      </a:hlink>
      <a:folHlink>
        <a:srgbClr val="31859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MN.IT">
  <a:themeElements>
    <a:clrScheme name="Minnesota Brand Colors">
      <a:dk1>
        <a:srgbClr val="003865"/>
      </a:dk1>
      <a:lt1>
        <a:srgbClr val="FFFFFF"/>
      </a:lt1>
      <a:dk2>
        <a:srgbClr val="000000"/>
      </a:dk2>
      <a:lt2>
        <a:srgbClr val="DDDDDA"/>
      </a:lt2>
      <a:accent1>
        <a:srgbClr val="003865"/>
      </a:accent1>
      <a:accent2>
        <a:srgbClr val="78BE21"/>
      </a:accent2>
      <a:accent3>
        <a:srgbClr val="008EAA"/>
      </a:accent3>
      <a:accent4>
        <a:srgbClr val="8D3F2B"/>
      </a:accent4>
      <a:accent5>
        <a:srgbClr val="0D5257"/>
      </a:accent5>
      <a:accent6>
        <a:srgbClr val="5D295F"/>
      </a:accent6>
      <a:hlink>
        <a:srgbClr val="0563C1"/>
      </a:hlink>
      <a:folHlink>
        <a:srgbClr val="5D295F"/>
      </a:folHlink>
    </a:clrScheme>
    <a:fontScheme name="MN Secondary 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N.IT" id="{43004C98-5B53-4D58-92B4-D334E886AB92}" vid="{BCC84AB3-760B-4B29-9458-5FA6845EC3C2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SM-template-20140529.potx</Template>
  <TotalTime>431</TotalTime>
  <Words>784</Words>
  <Application>Microsoft Office PowerPoint</Application>
  <PresentationFormat>On-screen Show (16:9)</PresentationFormat>
  <Paragraphs>75</Paragraphs>
  <Slides>18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Helvetica Neue</vt:lpstr>
      <vt:lpstr>SM-template-20140529</vt:lpstr>
      <vt:lpstr>Data slides</vt:lpstr>
      <vt:lpstr>Response Summary</vt:lpstr>
      <vt:lpstr>MN.IT</vt:lpstr>
      <vt:lpstr>MnDOT Customer Survey  March 2017 Summary Data</vt:lpstr>
      <vt:lpstr>42</vt:lpstr>
      <vt:lpstr>Q1: What was the main topic of your question, concern or comment? (Select all that apply.)</vt:lpstr>
      <vt:lpstr>Q1: What was the main topic of your question, concern or comment? (Select all that apply.)</vt:lpstr>
      <vt:lpstr>Q2: How easy or difficult was it for you to find a way to contact MnDOT?</vt:lpstr>
      <vt:lpstr>Q2: How easy or difficult was it for you to find a way to contact MnDOT?</vt:lpstr>
      <vt:lpstr>Q3: How soon did you receive a response after you submitted your question, concern or comment ?</vt:lpstr>
      <vt:lpstr>Q3: How soon did you receive a response after you submitted your question, concern or comment ?</vt:lpstr>
      <vt:lpstr>Q4: How well did the response time meet your expectations?</vt:lpstr>
      <vt:lpstr>Q4: How well did the response time meet your expectations?</vt:lpstr>
      <vt:lpstr>Q5: How well did the response answer or address your question, concern or comment?</vt:lpstr>
      <vt:lpstr>Q5: How well did the response answer or address your question, concern or comment?</vt:lpstr>
      <vt:lpstr>Q6. If you selected "did not meet my expectations" for any of the questions above, please tell us more so we can improve our service to customers. (representative responses)</vt:lpstr>
      <vt:lpstr>Q7. If you selected "exceeded my expectations" for any of the questions above, please tell us more so we know what to continue doing to exceed customer expectations! (representative responses)</vt:lpstr>
      <vt:lpstr>Q8: How likely would you be to contact MnDOT again with a question, concern or comment?</vt:lpstr>
      <vt:lpstr>Q8: How likely would you be to contact MnDOT again with a question, concern or comment?</vt:lpstr>
      <vt:lpstr>Q8: How likely would you be to contact MnDOT again with a question, concern or comment?</vt:lpstr>
      <vt:lpstr>Q8: How likely would you be to contact MnDOT again with a question, concern or comment?</vt:lpstr>
    </vt:vector>
  </TitlesOfParts>
  <Company>SurveyMonkey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Melissa Clarke</dc:creator>
  <cp:lastModifiedBy>Richard Kemp</cp:lastModifiedBy>
  <cp:revision>54</cp:revision>
  <dcterms:created xsi:type="dcterms:W3CDTF">2014-01-30T23:18:11Z</dcterms:created>
  <dcterms:modified xsi:type="dcterms:W3CDTF">2017-04-05T20:10:23Z</dcterms:modified>
</cp:coreProperties>
</file>